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77" r:id="rId2"/>
    <p:sldId id="678" r:id="rId3"/>
    <p:sldId id="679" r:id="rId4"/>
    <p:sldId id="672" r:id="rId5"/>
    <p:sldId id="673" r:id="rId6"/>
    <p:sldId id="674" r:id="rId7"/>
    <p:sldId id="675" r:id="rId8"/>
    <p:sldId id="681" r:id="rId9"/>
    <p:sldId id="680" r:id="rId10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ECB00"/>
    <a:srgbClr val="00386E"/>
    <a:srgbClr val="FFFF99"/>
    <a:srgbClr val="FFFFCC"/>
    <a:srgbClr val="AD2323"/>
    <a:srgbClr val="BFB7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8971" autoAdjust="0"/>
  </p:normalViewPr>
  <p:slideViewPr>
    <p:cSldViewPr>
      <p:cViewPr>
        <p:scale>
          <a:sx n="90" d="100"/>
          <a:sy n="90" d="100"/>
        </p:scale>
        <p:origin x="-91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5690F-BE27-4227-B6EC-1CC2FCF81028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FCB459-A1B6-45D7-A394-B6192DC85BAA}">
      <dgm:prSet phldrT="[Testo]" custT="1"/>
      <dgm:spPr>
        <a:solidFill>
          <a:srgbClr val="FFC000"/>
        </a:solidFill>
      </dgm:spPr>
      <dgm:t>
        <a:bodyPr/>
        <a:lstStyle/>
        <a:p>
          <a:r>
            <a:rPr lang="it-IT" sz="1600" b="1" dirty="0" smtClean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j-lt"/>
            </a:rPr>
            <a:t>SELEZIONE DEI TITOLI</a:t>
          </a:r>
          <a:endParaRPr lang="it-IT" sz="1600" dirty="0"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</a:endParaRPr>
        </a:p>
      </dgm:t>
    </dgm:pt>
    <dgm:pt modelId="{4F57B43D-EE87-4E7A-9378-2311272FF92D}" type="parTrans" cxnId="{0D49FF29-5827-46AB-90BC-A3F765E9B6F2}">
      <dgm:prSet/>
      <dgm:spPr/>
      <dgm:t>
        <a:bodyPr/>
        <a:lstStyle/>
        <a:p>
          <a:endParaRPr lang="it-IT"/>
        </a:p>
      </dgm:t>
    </dgm:pt>
    <dgm:pt modelId="{88868718-0682-4A91-BAF9-67D1FE9D396C}" type="sibTrans" cxnId="{0D49FF29-5827-46AB-90BC-A3F765E9B6F2}">
      <dgm:prSet/>
      <dgm:spPr/>
      <dgm:t>
        <a:bodyPr/>
        <a:lstStyle/>
        <a:p>
          <a:endParaRPr lang="it-IT"/>
        </a:p>
      </dgm:t>
    </dgm:pt>
    <dgm:pt modelId="{297E6336-F6C2-4058-9AFC-9AD52D73DE76}">
      <dgm:prSet phldrT="[Testo]" custT="1"/>
      <dgm:spPr/>
      <dgm:t>
        <a:bodyPr/>
        <a:lstStyle/>
        <a:p>
          <a:pPr algn="l"/>
          <a:r>
            <a:rPr lang="it-IT" sz="1600" b="1" i="0" dirty="0" smtClean="0">
              <a:latin typeface="Calibri" pitchFamily="34" charset="0"/>
            </a:rPr>
            <a:t>criteri negativi di esclusione</a:t>
          </a:r>
          <a:endParaRPr lang="it-IT" sz="1600" i="0" dirty="0">
            <a:latin typeface="Calibri" pitchFamily="34" charset="0"/>
          </a:endParaRPr>
        </a:p>
      </dgm:t>
    </dgm:pt>
    <dgm:pt modelId="{63A57B3C-7E2B-4B13-BFEB-D1ECBD56D931}" type="parTrans" cxnId="{DF24E73A-F7F7-411D-ADEC-1E91B9A47316}">
      <dgm:prSet/>
      <dgm:spPr/>
      <dgm:t>
        <a:bodyPr/>
        <a:lstStyle/>
        <a:p>
          <a:endParaRPr lang="it-IT"/>
        </a:p>
      </dgm:t>
    </dgm:pt>
    <dgm:pt modelId="{56885F10-C08B-492A-9E84-9217380F96E3}" type="sibTrans" cxnId="{DF24E73A-F7F7-411D-ADEC-1E91B9A47316}">
      <dgm:prSet/>
      <dgm:spPr/>
      <dgm:t>
        <a:bodyPr/>
        <a:lstStyle/>
        <a:p>
          <a:endParaRPr lang="it-IT"/>
        </a:p>
      </dgm:t>
    </dgm:pt>
    <dgm:pt modelId="{9FE20DF9-FE21-4018-8FA6-ECED5EEE7C26}">
      <dgm:prSet phldrT="[Testo]" custT="1"/>
      <dgm:spPr/>
      <dgm:t>
        <a:bodyPr/>
        <a:lstStyle/>
        <a:p>
          <a:r>
            <a:rPr lang="it-IT" sz="1600" i="0" dirty="0" smtClean="0">
              <a:latin typeface="Calibri" pitchFamily="34" charset="0"/>
            </a:rPr>
            <a:t>L’</a:t>
          </a:r>
          <a:r>
            <a:rPr lang="it-IT" sz="1600" b="1" i="0" dirty="0" smtClean="0">
              <a:latin typeface="Calibri" pitchFamily="34" charset="0"/>
            </a:rPr>
            <a:t>azionariato attivo</a:t>
          </a:r>
          <a:r>
            <a:rPr lang="it-IT" sz="1600" i="0" dirty="0" smtClean="0">
              <a:latin typeface="Calibri" pitchFamily="34" charset="0"/>
            </a:rPr>
            <a:t> con l’obiettivo di </a:t>
          </a:r>
          <a:r>
            <a:rPr lang="it-IT" sz="1600" b="1" i="0" dirty="0" smtClean="0">
              <a:latin typeface="Calibri" pitchFamily="34" charset="0"/>
            </a:rPr>
            <a:t>sollecitare l’attenzione </a:t>
          </a:r>
          <a:r>
            <a:rPr lang="it-IT" sz="1600" i="0" dirty="0" smtClean="0">
              <a:latin typeface="Calibri" pitchFamily="34" charset="0"/>
            </a:rPr>
            <a:t>delle imprese sugli aspetti sociali e ambientali e di </a:t>
          </a:r>
          <a:r>
            <a:rPr lang="it-IT" sz="1600" i="1" dirty="0" err="1" smtClean="0">
              <a:latin typeface="Calibri" pitchFamily="34" charset="0"/>
            </a:rPr>
            <a:t>governance</a:t>
          </a:r>
          <a:endParaRPr lang="it-IT" sz="1800" i="1" dirty="0">
            <a:latin typeface="Calibri" pitchFamily="34" charset="0"/>
          </a:endParaRPr>
        </a:p>
      </dgm:t>
    </dgm:pt>
    <dgm:pt modelId="{5CC4E2BF-4DFE-448C-9A6A-FEC259726D78}" type="parTrans" cxnId="{370883DB-D66D-4E7E-9B8C-C2F4F45BFA74}">
      <dgm:prSet/>
      <dgm:spPr/>
      <dgm:t>
        <a:bodyPr/>
        <a:lstStyle/>
        <a:p>
          <a:endParaRPr lang="it-IT"/>
        </a:p>
      </dgm:t>
    </dgm:pt>
    <dgm:pt modelId="{05D97A93-CF6E-42A7-BFB2-4575D7BA07B4}" type="sibTrans" cxnId="{370883DB-D66D-4E7E-9B8C-C2F4F45BFA74}">
      <dgm:prSet/>
      <dgm:spPr/>
      <dgm:t>
        <a:bodyPr/>
        <a:lstStyle/>
        <a:p>
          <a:endParaRPr lang="it-IT"/>
        </a:p>
      </dgm:t>
    </dgm:pt>
    <dgm:pt modelId="{B3C77B9C-8E68-496E-B34D-4A76AD6D8654}">
      <dgm:prSet phldrT="[Testo]" custT="1"/>
      <dgm:spPr/>
      <dgm:t>
        <a:bodyPr/>
        <a:lstStyle/>
        <a:p>
          <a:pPr algn="l"/>
          <a:r>
            <a:rPr lang="it-IT" sz="1600" b="1" i="0" dirty="0" smtClean="0">
              <a:latin typeface="Calibri" pitchFamily="34" charset="0"/>
            </a:rPr>
            <a:t>criteri positivi di valutazione</a:t>
          </a:r>
          <a:endParaRPr lang="it-IT" sz="1600" i="0" dirty="0">
            <a:latin typeface="Calibri" pitchFamily="34" charset="0"/>
          </a:endParaRPr>
        </a:p>
      </dgm:t>
    </dgm:pt>
    <dgm:pt modelId="{0784F4A4-312C-4FFC-8D59-9784A3846320}" type="parTrans" cxnId="{E6A0ADAB-A1AE-45E4-B341-331896E1D0DA}">
      <dgm:prSet/>
      <dgm:spPr/>
      <dgm:t>
        <a:bodyPr/>
        <a:lstStyle/>
        <a:p>
          <a:endParaRPr lang="it-IT"/>
        </a:p>
      </dgm:t>
    </dgm:pt>
    <dgm:pt modelId="{030454BD-E80D-415A-B65B-5B1A2C2D4F53}" type="sibTrans" cxnId="{E6A0ADAB-A1AE-45E4-B341-331896E1D0DA}">
      <dgm:prSet/>
      <dgm:spPr/>
      <dgm:t>
        <a:bodyPr/>
        <a:lstStyle/>
        <a:p>
          <a:endParaRPr lang="it-IT"/>
        </a:p>
      </dgm:t>
    </dgm:pt>
    <dgm:pt modelId="{5FFAADEC-7AEF-4427-BC7E-EF1042E3C8B7}">
      <dgm:prSet phldrT="[Testo]" custT="1"/>
      <dgm:spPr>
        <a:solidFill>
          <a:srgbClr val="FFC000"/>
        </a:solidFill>
      </dgm:spPr>
      <dgm:t>
        <a:bodyPr/>
        <a:lstStyle/>
        <a:p>
          <a:r>
            <a:rPr lang="it-IT" sz="1600" b="1" dirty="0" smtClean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j-lt"/>
            </a:rPr>
            <a:t>ESERCIZIO DEI DIRITTI</a:t>
          </a:r>
          <a:endParaRPr lang="it-IT" sz="1600" dirty="0"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</a:endParaRPr>
        </a:p>
      </dgm:t>
    </dgm:pt>
    <dgm:pt modelId="{A7D7C873-42E0-433D-B5DB-5BF654A48DEB}" type="sibTrans" cxnId="{4E2FCA34-580F-4ADF-AAD8-6DE3FD58183A}">
      <dgm:prSet/>
      <dgm:spPr/>
      <dgm:t>
        <a:bodyPr/>
        <a:lstStyle/>
        <a:p>
          <a:endParaRPr lang="it-IT"/>
        </a:p>
      </dgm:t>
    </dgm:pt>
    <dgm:pt modelId="{8D2635E8-1BEB-46AB-9CA6-EAECC9C815B3}" type="parTrans" cxnId="{4E2FCA34-580F-4ADF-AAD8-6DE3FD58183A}">
      <dgm:prSet/>
      <dgm:spPr/>
      <dgm:t>
        <a:bodyPr/>
        <a:lstStyle/>
        <a:p>
          <a:endParaRPr lang="it-IT"/>
        </a:p>
      </dgm:t>
    </dgm:pt>
    <dgm:pt modelId="{A62CA6B1-6243-4653-B783-FA08A25A4F89}" type="pres">
      <dgm:prSet presAssocID="{21F5690F-BE27-4227-B6EC-1CC2FCF8102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BE4F077-4E1A-40CF-BCF7-B63BA0624EEC}" type="pres">
      <dgm:prSet presAssocID="{F1FCB459-A1B6-45D7-A394-B6192DC85BAA}" presName="posSpace" presStyleCnt="0"/>
      <dgm:spPr/>
      <dgm:t>
        <a:bodyPr/>
        <a:lstStyle/>
        <a:p>
          <a:endParaRPr lang="it-IT"/>
        </a:p>
      </dgm:t>
    </dgm:pt>
    <dgm:pt modelId="{22389668-BBB9-4CDF-A144-94396A30A4FA}" type="pres">
      <dgm:prSet presAssocID="{F1FCB459-A1B6-45D7-A394-B6192DC85BAA}" presName="vertFlow" presStyleCnt="0"/>
      <dgm:spPr/>
      <dgm:t>
        <a:bodyPr/>
        <a:lstStyle/>
        <a:p>
          <a:endParaRPr lang="it-IT"/>
        </a:p>
      </dgm:t>
    </dgm:pt>
    <dgm:pt modelId="{D9BF8A0E-B8CA-4E90-84E7-95CB04633DD9}" type="pres">
      <dgm:prSet presAssocID="{F1FCB459-A1B6-45D7-A394-B6192DC85BAA}" presName="topSpace" presStyleCnt="0"/>
      <dgm:spPr/>
      <dgm:t>
        <a:bodyPr/>
        <a:lstStyle/>
        <a:p>
          <a:endParaRPr lang="it-IT"/>
        </a:p>
      </dgm:t>
    </dgm:pt>
    <dgm:pt modelId="{1560691A-8DD7-4D68-B0D9-02EDAE2A90E0}" type="pres">
      <dgm:prSet presAssocID="{F1FCB459-A1B6-45D7-A394-B6192DC85BAA}" presName="firstComp" presStyleCnt="0"/>
      <dgm:spPr/>
      <dgm:t>
        <a:bodyPr/>
        <a:lstStyle/>
        <a:p>
          <a:endParaRPr lang="it-IT"/>
        </a:p>
      </dgm:t>
    </dgm:pt>
    <dgm:pt modelId="{6FD857D9-0BF5-4531-BDFB-21D834A01670}" type="pres">
      <dgm:prSet presAssocID="{F1FCB459-A1B6-45D7-A394-B6192DC85BAA}" presName="firstChild" presStyleLbl="bgAccFollowNode1" presStyleIdx="0" presStyleCnt="3" custScaleX="84829" custScaleY="59969" custLinFactNeighborX="9845" custLinFactNeighborY="-35042"/>
      <dgm:spPr/>
      <dgm:t>
        <a:bodyPr/>
        <a:lstStyle/>
        <a:p>
          <a:endParaRPr lang="it-IT"/>
        </a:p>
      </dgm:t>
    </dgm:pt>
    <dgm:pt modelId="{F6D9B4D5-8ADF-4146-9EE6-59CA1AC3CF93}" type="pres">
      <dgm:prSet presAssocID="{F1FCB459-A1B6-45D7-A394-B6192DC85BAA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CADCC1-C245-424E-9862-42E70623B3F7}" type="pres">
      <dgm:prSet presAssocID="{B3C77B9C-8E68-496E-B34D-4A76AD6D8654}" presName="comp" presStyleCnt="0"/>
      <dgm:spPr/>
      <dgm:t>
        <a:bodyPr/>
        <a:lstStyle/>
        <a:p>
          <a:endParaRPr lang="it-IT"/>
        </a:p>
      </dgm:t>
    </dgm:pt>
    <dgm:pt modelId="{07CB1183-FA87-4E78-8690-90DBC2EABB44}" type="pres">
      <dgm:prSet presAssocID="{B3C77B9C-8E68-496E-B34D-4A76AD6D8654}" presName="child" presStyleLbl="bgAccFollowNode1" presStyleIdx="1" presStyleCnt="3" custScaleX="85837" custScaleY="59524" custLinFactNeighborX="-67148" custLinFactNeighborY="-20212"/>
      <dgm:spPr/>
      <dgm:t>
        <a:bodyPr/>
        <a:lstStyle/>
        <a:p>
          <a:endParaRPr lang="it-IT"/>
        </a:p>
      </dgm:t>
    </dgm:pt>
    <dgm:pt modelId="{3B0D57E5-062C-4352-B119-57CA19FDEAA6}" type="pres">
      <dgm:prSet presAssocID="{B3C77B9C-8E68-496E-B34D-4A76AD6D8654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36B31D-1F2B-40B7-B6FC-2C1A435C0EDE}" type="pres">
      <dgm:prSet presAssocID="{F1FCB459-A1B6-45D7-A394-B6192DC85BAA}" presName="negSpace" presStyleCnt="0"/>
      <dgm:spPr/>
      <dgm:t>
        <a:bodyPr/>
        <a:lstStyle/>
        <a:p>
          <a:endParaRPr lang="it-IT"/>
        </a:p>
      </dgm:t>
    </dgm:pt>
    <dgm:pt modelId="{D6BCA292-F4D8-4794-9286-C64DD0617AF7}" type="pres">
      <dgm:prSet presAssocID="{F1FCB459-A1B6-45D7-A394-B6192DC85BAA}" presName="circle" presStyleLbl="node1" presStyleIdx="0" presStyleCnt="2" custScaleX="103756" custScaleY="89658" custLinFactNeighborX="22016" custLinFactNeighborY="-5037"/>
      <dgm:spPr/>
      <dgm:t>
        <a:bodyPr/>
        <a:lstStyle/>
        <a:p>
          <a:endParaRPr lang="it-IT"/>
        </a:p>
      </dgm:t>
    </dgm:pt>
    <dgm:pt modelId="{04982A29-E395-467D-B011-01E1E9B95733}" type="pres">
      <dgm:prSet presAssocID="{88868718-0682-4A91-BAF9-67D1FE9D396C}" presName="transSpace" presStyleCnt="0"/>
      <dgm:spPr/>
      <dgm:t>
        <a:bodyPr/>
        <a:lstStyle/>
        <a:p>
          <a:endParaRPr lang="it-IT"/>
        </a:p>
      </dgm:t>
    </dgm:pt>
    <dgm:pt modelId="{F14F79B2-E59A-40FE-AC1A-E77796C6D99C}" type="pres">
      <dgm:prSet presAssocID="{5FFAADEC-7AEF-4427-BC7E-EF1042E3C8B7}" presName="posSpace" presStyleCnt="0"/>
      <dgm:spPr/>
      <dgm:t>
        <a:bodyPr/>
        <a:lstStyle/>
        <a:p>
          <a:endParaRPr lang="it-IT"/>
        </a:p>
      </dgm:t>
    </dgm:pt>
    <dgm:pt modelId="{ACE655C0-9C6D-41CA-B433-C5CD440E26ED}" type="pres">
      <dgm:prSet presAssocID="{5FFAADEC-7AEF-4427-BC7E-EF1042E3C8B7}" presName="vertFlow" presStyleCnt="0"/>
      <dgm:spPr/>
      <dgm:t>
        <a:bodyPr/>
        <a:lstStyle/>
        <a:p>
          <a:endParaRPr lang="it-IT"/>
        </a:p>
      </dgm:t>
    </dgm:pt>
    <dgm:pt modelId="{36CC3925-0D45-4A5F-8695-117C6C68EE40}" type="pres">
      <dgm:prSet presAssocID="{5FFAADEC-7AEF-4427-BC7E-EF1042E3C8B7}" presName="topSpace" presStyleCnt="0"/>
      <dgm:spPr/>
      <dgm:t>
        <a:bodyPr/>
        <a:lstStyle/>
        <a:p>
          <a:endParaRPr lang="it-IT"/>
        </a:p>
      </dgm:t>
    </dgm:pt>
    <dgm:pt modelId="{B385A2DD-502A-4262-8C82-01F07257E6E2}" type="pres">
      <dgm:prSet presAssocID="{5FFAADEC-7AEF-4427-BC7E-EF1042E3C8B7}" presName="firstComp" presStyleCnt="0"/>
      <dgm:spPr/>
      <dgm:t>
        <a:bodyPr/>
        <a:lstStyle/>
        <a:p>
          <a:endParaRPr lang="it-IT"/>
        </a:p>
      </dgm:t>
    </dgm:pt>
    <dgm:pt modelId="{7076C5E1-DC2C-4F39-8D76-7EDAECB29AEF}" type="pres">
      <dgm:prSet presAssocID="{5FFAADEC-7AEF-4427-BC7E-EF1042E3C8B7}" presName="firstChild" presStyleLbl="bgAccFollowNode1" presStyleIdx="2" presStyleCnt="3" custScaleX="109941" custScaleY="99384" custLinFactNeighborX="-3868" custLinFactNeighborY="24797"/>
      <dgm:spPr/>
      <dgm:t>
        <a:bodyPr/>
        <a:lstStyle/>
        <a:p>
          <a:endParaRPr lang="it-IT"/>
        </a:p>
      </dgm:t>
    </dgm:pt>
    <dgm:pt modelId="{D887C0DF-3667-4C17-B741-78AE4E74CC6E}" type="pres">
      <dgm:prSet presAssocID="{5FFAADEC-7AEF-4427-BC7E-EF1042E3C8B7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7D738-42AC-44C9-9DC8-9F31996278E8}" type="pres">
      <dgm:prSet presAssocID="{5FFAADEC-7AEF-4427-BC7E-EF1042E3C8B7}" presName="negSpace" presStyleCnt="0"/>
      <dgm:spPr/>
      <dgm:t>
        <a:bodyPr/>
        <a:lstStyle/>
        <a:p>
          <a:endParaRPr lang="it-IT"/>
        </a:p>
      </dgm:t>
    </dgm:pt>
    <dgm:pt modelId="{B6C3484D-8A89-4E98-8707-120EB9418388}" type="pres">
      <dgm:prSet presAssocID="{5FFAADEC-7AEF-4427-BC7E-EF1042E3C8B7}" presName="circle" presStyleLbl="node1" presStyleIdx="1" presStyleCnt="2" custScaleX="101194" custScaleY="89666" custLinFactNeighborX="-9801" custLinFactNeighborY="-5037"/>
      <dgm:spPr/>
      <dgm:t>
        <a:bodyPr/>
        <a:lstStyle/>
        <a:p>
          <a:endParaRPr lang="it-IT"/>
        </a:p>
      </dgm:t>
    </dgm:pt>
  </dgm:ptLst>
  <dgm:cxnLst>
    <dgm:cxn modelId="{860C6694-4738-4B53-915D-7D6EA4CA7341}" type="presOf" srcId="{9FE20DF9-FE21-4018-8FA6-ECED5EEE7C26}" destId="{7076C5E1-DC2C-4F39-8D76-7EDAECB29AEF}" srcOrd="0" destOrd="0" presId="urn:microsoft.com/office/officeart/2005/8/layout/hList9"/>
    <dgm:cxn modelId="{34DCF165-A25C-407F-9DB5-408679CEF6F5}" type="presOf" srcId="{297E6336-F6C2-4058-9AFC-9AD52D73DE76}" destId="{6FD857D9-0BF5-4531-BDFB-21D834A01670}" srcOrd="0" destOrd="0" presId="urn:microsoft.com/office/officeart/2005/8/layout/hList9"/>
    <dgm:cxn modelId="{370883DB-D66D-4E7E-9B8C-C2F4F45BFA74}" srcId="{5FFAADEC-7AEF-4427-BC7E-EF1042E3C8B7}" destId="{9FE20DF9-FE21-4018-8FA6-ECED5EEE7C26}" srcOrd="0" destOrd="0" parTransId="{5CC4E2BF-4DFE-448C-9A6A-FEC259726D78}" sibTransId="{05D97A93-CF6E-42A7-BFB2-4575D7BA07B4}"/>
    <dgm:cxn modelId="{0D49FF29-5827-46AB-90BC-A3F765E9B6F2}" srcId="{21F5690F-BE27-4227-B6EC-1CC2FCF81028}" destId="{F1FCB459-A1B6-45D7-A394-B6192DC85BAA}" srcOrd="0" destOrd="0" parTransId="{4F57B43D-EE87-4E7A-9378-2311272FF92D}" sibTransId="{88868718-0682-4A91-BAF9-67D1FE9D396C}"/>
    <dgm:cxn modelId="{6CAB52D3-9BDF-4474-B71E-2F5CAC0505A7}" type="presOf" srcId="{297E6336-F6C2-4058-9AFC-9AD52D73DE76}" destId="{F6D9B4D5-8ADF-4146-9EE6-59CA1AC3CF93}" srcOrd="1" destOrd="0" presId="urn:microsoft.com/office/officeart/2005/8/layout/hList9"/>
    <dgm:cxn modelId="{E6A0ADAB-A1AE-45E4-B341-331896E1D0DA}" srcId="{F1FCB459-A1B6-45D7-A394-B6192DC85BAA}" destId="{B3C77B9C-8E68-496E-B34D-4A76AD6D8654}" srcOrd="1" destOrd="0" parTransId="{0784F4A4-312C-4FFC-8D59-9784A3846320}" sibTransId="{030454BD-E80D-415A-B65B-5B1A2C2D4F53}"/>
    <dgm:cxn modelId="{84CAE74C-CBF1-4E50-8E14-A9B93BD392DC}" type="presOf" srcId="{9FE20DF9-FE21-4018-8FA6-ECED5EEE7C26}" destId="{D887C0DF-3667-4C17-B741-78AE4E74CC6E}" srcOrd="1" destOrd="0" presId="urn:microsoft.com/office/officeart/2005/8/layout/hList9"/>
    <dgm:cxn modelId="{DF24E73A-F7F7-411D-ADEC-1E91B9A47316}" srcId="{F1FCB459-A1B6-45D7-A394-B6192DC85BAA}" destId="{297E6336-F6C2-4058-9AFC-9AD52D73DE76}" srcOrd="0" destOrd="0" parTransId="{63A57B3C-7E2B-4B13-BFEB-D1ECBD56D931}" sibTransId="{56885F10-C08B-492A-9E84-9217380F96E3}"/>
    <dgm:cxn modelId="{4E2FCA34-580F-4ADF-AAD8-6DE3FD58183A}" srcId="{21F5690F-BE27-4227-B6EC-1CC2FCF81028}" destId="{5FFAADEC-7AEF-4427-BC7E-EF1042E3C8B7}" srcOrd="1" destOrd="0" parTransId="{8D2635E8-1BEB-46AB-9CA6-EAECC9C815B3}" sibTransId="{A7D7C873-42E0-433D-B5DB-5BF654A48DEB}"/>
    <dgm:cxn modelId="{DF864488-8BC7-4124-BE86-2CE1015A4BA7}" type="presOf" srcId="{21F5690F-BE27-4227-B6EC-1CC2FCF81028}" destId="{A62CA6B1-6243-4653-B783-FA08A25A4F89}" srcOrd="0" destOrd="0" presId="urn:microsoft.com/office/officeart/2005/8/layout/hList9"/>
    <dgm:cxn modelId="{675E8B12-9F93-4130-AF10-5AABEEF61F27}" type="presOf" srcId="{B3C77B9C-8E68-496E-B34D-4A76AD6D8654}" destId="{3B0D57E5-062C-4352-B119-57CA19FDEAA6}" srcOrd="1" destOrd="0" presId="urn:microsoft.com/office/officeart/2005/8/layout/hList9"/>
    <dgm:cxn modelId="{5193359B-DDB0-4606-8378-7C1926FEEEAE}" type="presOf" srcId="{5FFAADEC-7AEF-4427-BC7E-EF1042E3C8B7}" destId="{B6C3484D-8A89-4E98-8707-120EB9418388}" srcOrd="0" destOrd="0" presId="urn:microsoft.com/office/officeart/2005/8/layout/hList9"/>
    <dgm:cxn modelId="{58455689-56FF-4063-8ED2-2935C53FF792}" type="presOf" srcId="{F1FCB459-A1B6-45D7-A394-B6192DC85BAA}" destId="{D6BCA292-F4D8-4794-9286-C64DD0617AF7}" srcOrd="0" destOrd="0" presId="urn:microsoft.com/office/officeart/2005/8/layout/hList9"/>
    <dgm:cxn modelId="{48848D90-F2FB-446C-BC5E-01F3A50E745D}" type="presOf" srcId="{B3C77B9C-8E68-496E-B34D-4A76AD6D8654}" destId="{07CB1183-FA87-4E78-8690-90DBC2EABB44}" srcOrd="0" destOrd="0" presId="urn:microsoft.com/office/officeart/2005/8/layout/hList9"/>
    <dgm:cxn modelId="{E5A59B58-0D25-46BF-9ACD-9A54C59F7847}" type="presParOf" srcId="{A62CA6B1-6243-4653-B783-FA08A25A4F89}" destId="{0BE4F077-4E1A-40CF-BCF7-B63BA0624EEC}" srcOrd="0" destOrd="0" presId="urn:microsoft.com/office/officeart/2005/8/layout/hList9"/>
    <dgm:cxn modelId="{A4DB2381-0A82-4E1E-A7DD-DD44A245C5FE}" type="presParOf" srcId="{A62CA6B1-6243-4653-B783-FA08A25A4F89}" destId="{22389668-BBB9-4CDF-A144-94396A30A4FA}" srcOrd="1" destOrd="0" presId="urn:microsoft.com/office/officeart/2005/8/layout/hList9"/>
    <dgm:cxn modelId="{0E75F831-8D4B-4C83-AB8C-3B46E868E00E}" type="presParOf" srcId="{22389668-BBB9-4CDF-A144-94396A30A4FA}" destId="{D9BF8A0E-B8CA-4E90-84E7-95CB04633DD9}" srcOrd="0" destOrd="0" presId="urn:microsoft.com/office/officeart/2005/8/layout/hList9"/>
    <dgm:cxn modelId="{9995688B-D9E5-493A-BA99-095AB9EE42F4}" type="presParOf" srcId="{22389668-BBB9-4CDF-A144-94396A30A4FA}" destId="{1560691A-8DD7-4D68-B0D9-02EDAE2A90E0}" srcOrd="1" destOrd="0" presId="urn:microsoft.com/office/officeart/2005/8/layout/hList9"/>
    <dgm:cxn modelId="{3352464E-8B2B-492F-B58B-0021ED3B16BF}" type="presParOf" srcId="{1560691A-8DD7-4D68-B0D9-02EDAE2A90E0}" destId="{6FD857D9-0BF5-4531-BDFB-21D834A01670}" srcOrd="0" destOrd="0" presId="urn:microsoft.com/office/officeart/2005/8/layout/hList9"/>
    <dgm:cxn modelId="{5A3D8AF8-9488-435A-9DB5-B265EF3E81FA}" type="presParOf" srcId="{1560691A-8DD7-4D68-B0D9-02EDAE2A90E0}" destId="{F6D9B4D5-8ADF-4146-9EE6-59CA1AC3CF93}" srcOrd="1" destOrd="0" presId="urn:microsoft.com/office/officeart/2005/8/layout/hList9"/>
    <dgm:cxn modelId="{1CC28A01-B4C8-4D31-ADDC-3690AFA9C355}" type="presParOf" srcId="{22389668-BBB9-4CDF-A144-94396A30A4FA}" destId="{4DCADCC1-C245-424E-9862-42E70623B3F7}" srcOrd="2" destOrd="0" presId="urn:microsoft.com/office/officeart/2005/8/layout/hList9"/>
    <dgm:cxn modelId="{867E5DD4-540E-458C-AAB9-AB910E77A481}" type="presParOf" srcId="{4DCADCC1-C245-424E-9862-42E70623B3F7}" destId="{07CB1183-FA87-4E78-8690-90DBC2EABB44}" srcOrd="0" destOrd="0" presId="urn:microsoft.com/office/officeart/2005/8/layout/hList9"/>
    <dgm:cxn modelId="{457DA177-2CF6-4EB5-A767-4B436332EA3A}" type="presParOf" srcId="{4DCADCC1-C245-424E-9862-42E70623B3F7}" destId="{3B0D57E5-062C-4352-B119-57CA19FDEAA6}" srcOrd="1" destOrd="0" presId="urn:microsoft.com/office/officeart/2005/8/layout/hList9"/>
    <dgm:cxn modelId="{C6A8754F-5B6F-417F-981C-005B5B9456A2}" type="presParOf" srcId="{A62CA6B1-6243-4653-B783-FA08A25A4F89}" destId="{CA36B31D-1F2B-40B7-B6FC-2C1A435C0EDE}" srcOrd="2" destOrd="0" presId="urn:microsoft.com/office/officeart/2005/8/layout/hList9"/>
    <dgm:cxn modelId="{CB5687F7-23F3-4090-91A8-27B51750B1F6}" type="presParOf" srcId="{A62CA6B1-6243-4653-B783-FA08A25A4F89}" destId="{D6BCA292-F4D8-4794-9286-C64DD0617AF7}" srcOrd="3" destOrd="0" presId="urn:microsoft.com/office/officeart/2005/8/layout/hList9"/>
    <dgm:cxn modelId="{1E17DBEF-048D-4487-9E9E-555E8955AA3E}" type="presParOf" srcId="{A62CA6B1-6243-4653-B783-FA08A25A4F89}" destId="{04982A29-E395-467D-B011-01E1E9B95733}" srcOrd="4" destOrd="0" presId="urn:microsoft.com/office/officeart/2005/8/layout/hList9"/>
    <dgm:cxn modelId="{F03D937E-6A03-4B6A-B832-4AEB500C50A1}" type="presParOf" srcId="{A62CA6B1-6243-4653-B783-FA08A25A4F89}" destId="{F14F79B2-E59A-40FE-AC1A-E77796C6D99C}" srcOrd="5" destOrd="0" presId="urn:microsoft.com/office/officeart/2005/8/layout/hList9"/>
    <dgm:cxn modelId="{A8704B10-5431-4EC7-AB79-FFE184B9798A}" type="presParOf" srcId="{A62CA6B1-6243-4653-B783-FA08A25A4F89}" destId="{ACE655C0-9C6D-41CA-B433-C5CD440E26ED}" srcOrd="6" destOrd="0" presId="urn:microsoft.com/office/officeart/2005/8/layout/hList9"/>
    <dgm:cxn modelId="{4943AEF9-A1C9-42C9-B1A0-B6760A4F9980}" type="presParOf" srcId="{ACE655C0-9C6D-41CA-B433-C5CD440E26ED}" destId="{36CC3925-0D45-4A5F-8695-117C6C68EE40}" srcOrd="0" destOrd="0" presId="urn:microsoft.com/office/officeart/2005/8/layout/hList9"/>
    <dgm:cxn modelId="{FF46ABAB-D374-48E9-9D46-5CC21CFD9A8B}" type="presParOf" srcId="{ACE655C0-9C6D-41CA-B433-C5CD440E26ED}" destId="{B385A2DD-502A-4262-8C82-01F07257E6E2}" srcOrd="1" destOrd="0" presId="urn:microsoft.com/office/officeart/2005/8/layout/hList9"/>
    <dgm:cxn modelId="{677C8C40-12A7-4707-9ACB-0AB9296B6609}" type="presParOf" srcId="{B385A2DD-502A-4262-8C82-01F07257E6E2}" destId="{7076C5E1-DC2C-4F39-8D76-7EDAECB29AEF}" srcOrd="0" destOrd="0" presId="urn:microsoft.com/office/officeart/2005/8/layout/hList9"/>
    <dgm:cxn modelId="{963539BF-44BC-4BE8-9FAC-A23150D4AD61}" type="presParOf" srcId="{B385A2DD-502A-4262-8C82-01F07257E6E2}" destId="{D887C0DF-3667-4C17-B741-78AE4E74CC6E}" srcOrd="1" destOrd="0" presId="urn:microsoft.com/office/officeart/2005/8/layout/hList9"/>
    <dgm:cxn modelId="{97A09577-6767-4101-BAD6-E452BEFCA540}" type="presParOf" srcId="{A62CA6B1-6243-4653-B783-FA08A25A4F89}" destId="{1A77D738-42AC-44C9-9DC8-9F31996278E8}" srcOrd="7" destOrd="0" presId="urn:microsoft.com/office/officeart/2005/8/layout/hList9"/>
    <dgm:cxn modelId="{3BF4720C-8B34-42CB-B81F-4A86B5052FAC}" type="presParOf" srcId="{A62CA6B1-6243-4653-B783-FA08A25A4F89}" destId="{B6C3484D-8A89-4E98-8707-120EB941838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434BF-C7BE-4F73-969C-D2EFE0DF6889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7A01B3C-5336-4A0B-B034-C0A57D9A9E5D}">
      <dgm:prSet custT="1"/>
      <dgm:spPr/>
      <dgm:t>
        <a:bodyPr/>
        <a:lstStyle/>
        <a:p>
          <a:pPr rtl="0"/>
          <a:r>
            <a:rPr lang="it-IT" sz="1400" b="1" dirty="0" smtClean="0"/>
            <a:t>Uno spettro più ampio di informazioni</a:t>
          </a:r>
          <a:endParaRPr lang="it-IT" sz="1400" b="1" dirty="0"/>
        </a:p>
      </dgm:t>
    </dgm:pt>
    <dgm:pt modelId="{0DF219AF-7CD7-48D7-8373-345ECAEC2E35}" type="parTrans" cxnId="{B02F5CEA-39B2-4DD7-9DCD-9EF92214D5C3}">
      <dgm:prSet/>
      <dgm:spPr/>
      <dgm:t>
        <a:bodyPr/>
        <a:lstStyle/>
        <a:p>
          <a:endParaRPr lang="it-IT"/>
        </a:p>
      </dgm:t>
    </dgm:pt>
    <dgm:pt modelId="{B377C688-506F-400E-8A0F-AA888570136E}" type="sibTrans" cxnId="{B02F5CEA-39B2-4DD7-9DCD-9EF92214D5C3}">
      <dgm:prSet/>
      <dgm:spPr/>
      <dgm:t>
        <a:bodyPr/>
        <a:lstStyle/>
        <a:p>
          <a:endParaRPr lang="it-IT"/>
        </a:p>
      </dgm:t>
    </dgm:pt>
    <dgm:pt modelId="{8EC2706E-3C85-4337-88B3-06C7946A2B90}">
      <dgm:prSet custT="1"/>
      <dgm:spPr/>
      <dgm:t>
        <a:bodyPr/>
        <a:lstStyle/>
        <a:p>
          <a:pPr rtl="0"/>
          <a:r>
            <a:rPr lang="it-IT" sz="1400" b="1" dirty="0" smtClean="0"/>
            <a:t>Una migliore conoscenza della società</a:t>
          </a:r>
          <a:endParaRPr lang="it-IT" sz="1400" b="1" dirty="0"/>
        </a:p>
      </dgm:t>
    </dgm:pt>
    <dgm:pt modelId="{3D2BD445-D80D-4BDD-94F3-74FB7B4DCE9C}" type="parTrans" cxnId="{D9D761D8-661B-4369-9E96-5A76B107EBBC}">
      <dgm:prSet/>
      <dgm:spPr/>
      <dgm:t>
        <a:bodyPr/>
        <a:lstStyle/>
        <a:p>
          <a:endParaRPr lang="it-IT"/>
        </a:p>
      </dgm:t>
    </dgm:pt>
    <dgm:pt modelId="{A150BEB5-DEAA-4C3A-BD7F-DFC8F6D5F91E}" type="sibTrans" cxnId="{D9D761D8-661B-4369-9E96-5A76B107EBBC}">
      <dgm:prSet/>
      <dgm:spPr/>
      <dgm:t>
        <a:bodyPr/>
        <a:lstStyle/>
        <a:p>
          <a:endParaRPr lang="it-IT"/>
        </a:p>
      </dgm:t>
    </dgm:pt>
    <dgm:pt modelId="{1A5D8A2C-D3E1-4032-A2C3-C95AF865260E}">
      <dgm:prSet custT="1"/>
      <dgm:spPr/>
      <dgm:t>
        <a:bodyPr/>
        <a:lstStyle/>
        <a:p>
          <a:pPr rtl="0"/>
          <a:r>
            <a:rPr lang="it-IT" sz="1400" b="1" dirty="0" smtClean="0"/>
            <a:t>Aziende più trasparenti</a:t>
          </a:r>
          <a:endParaRPr lang="it-IT" sz="1400" b="1" dirty="0"/>
        </a:p>
      </dgm:t>
    </dgm:pt>
    <dgm:pt modelId="{DD6FC258-79E2-406E-B369-761D88E7BE3A}" type="parTrans" cxnId="{97962860-1249-4E3B-81E6-853AF4F04C02}">
      <dgm:prSet/>
      <dgm:spPr/>
      <dgm:t>
        <a:bodyPr/>
        <a:lstStyle/>
        <a:p>
          <a:endParaRPr lang="it-IT"/>
        </a:p>
      </dgm:t>
    </dgm:pt>
    <dgm:pt modelId="{6A90305F-6649-4FA3-AAD9-310A9EE8E3B8}" type="sibTrans" cxnId="{97962860-1249-4E3B-81E6-853AF4F04C02}">
      <dgm:prSet/>
      <dgm:spPr/>
      <dgm:t>
        <a:bodyPr/>
        <a:lstStyle/>
        <a:p>
          <a:endParaRPr lang="it-IT"/>
        </a:p>
      </dgm:t>
    </dgm:pt>
    <dgm:pt modelId="{0A95623B-68FD-45B8-A143-AB4BE2FC4A42}">
      <dgm:prSet custT="1"/>
      <dgm:spPr/>
      <dgm:t>
        <a:bodyPr/>
        <a:lstStyle/>
        <a:p>
          <a:pPr rtl="0"/>
          <a:r>
            <a:rPr lang="it-IT" sz="1400" b="1" dirty="0" smtClean="0"/>
            <a:t>Maggiori possibilità di controllo dei rischi</a:t>
          </a:r>
          <a:endParaRPr lang="it-IT" sz="1400" b="1" dirty="0"/>
        </a:p>
      </dgm:t>
    </dgm:pt>
    <dgm:pt modelId="{7D15F6DB-706E-4DCF-A17C-7CDFD308F7B6}" type="parTrans" cxnId="{CA3E25BC-7609-4A0E-8F25-97C51B9575F2}">
      <dgm:prSet/>
      <dgm:spPr/>
      <dgm:t>
        <a:bodyPr/>
        <a:lstStyle/>
        <a:p>
          <a:endParaRPr lang="it-IT"/>
        </a:p>
      </dgm:t>
    </dgm:pt>
    <dgm:pt modelId="{882C9B9B-50AD-4061-BBAF-CD9794C6ECD4}" type="sibTrans" cxnId="{CA3E25BC-7609-4A0E-8F25-97C51B9575F2}">
      <dgm:prSet/>
      <dgm:spPr/>
      <dgm:t>
        <a:bodyPr/>
        <a:lstStyle/>
        <a:p>
          <a:endParaRPr lang="it-IT"/>
        </a:p>
      </dgm:t>
    </dgm:pt>
    <dgm:pt modelId="{99FE3C2D-E47F-490E-83E6-1F2C0FADDEC6}" type="pres">
      <dgm:prSet presAssocID="{CDA434BF-C7BE-4F73-969C-D2EFE0DF68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7311A1A-C34F-4C72-AB93-A688AE881AAA}" type="pres">
      <dgm:prSet presAssocID="{CDA434BF-C7BE-4F73-969C-D2EFE0DF6889}" presName="arrow" presStyleLbl="bgShp" presStyleIdx="0" presStyleCnt="1"/>
      <dgm:spPr/>
    </dgm:pt>
    <dgm:pt modelId="{3CCCED6E-9A59-4257-BABA-C8A183F523AB}" type="pres">
      <dgm:prSet presAssocID="{CDA434BF-C7BE-4F73-969C-D2EFE0DF6889}" presName="linearProcess" presStyleCnt="0"/>
      <dgm:spPr/>
    </dgm:pt>
    <dgm:pt modelId="{D8497F53-8426-465C-8EBC-9BCA9240EF2D}" type="pres">
      <dgm:prSet presAssocID="{B7A01B3C-5336-4A0B-B034-C0A57D9A9E5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93C06C-9211-49E9-8F9E-FFC9C50DC4E0}" type="pres">
      <dgm:prSet presAssocID="{B377C688-506F-400E-8A0F-AA888570136E}" presName="sibTrans" presStyleCnt="0"/>
      <dgm:spPr/>
    </dgm:pt>
    <dgm:pt modelId="{97FFE6F5-5A71-450A-BC97-8F75522062CE}" type="pres">
      <dgm:prSet presAssocID="{8EC2706E-3C85-4337-88B3-06C7946A2B9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74E21B-A5C6-48A7-B837-91CBE4AF06E2}" type="pres">
      <dgm:prSet presAssocID="{A150BEB5-DEAA-4C3A-BD7F-DFC8F6D5F91E}" presName="sibTrans" presStyleCnt="0"/>
      <dgm:spPr/>
    </dgm:pt>
    <dgm:pt modelId="{DFF294FC-A3CB-4446-8E99-16860B19945A}" type="pres">
      <dgm:prSet presAssocID="{1A5D8A2C-D3E1-4032-A2C3-C95AF865260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E65F83-28B3-44D1-AA3E-7634964A35F4}" type="pres">
      <dgm:prSet presAssocID="{6A90305F-6649-4FA3-AAD9-310A9EE8E3B8}" presName="sibTrans" presStyleCnt="0"/>
      <dgm:spPr/>
    </dgm:pt>
    <dgm:pt modelId="{BCE73B20-255D-4380-A6BE-B60EDA8A1DFA}" type="pres">
      <dgm:prSet presAssocID="{0A95623B-68FD-45B8-A143-AB4BE2FC4A4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1383C16-C25A-4E16-9CE9-77C67453CC8D}" type="presOf" srcId="{B7A01B3C-5336-4A0B-B034-C0A57D9A9E5D}" destId="{D8497F53-8426-465C-8EBC-9BCA9240EF2D}" srcOrd="0" destOrd="0" presId="urn:microsoft.com/office/officeart/2005/8/layout/hProcess9"/>
    <dgm:cxn modelId="{B02F5CEA-39B2-4DD7-9DCD-9EF92214D5C3}" srcId="{CDA434BF-C7BE-4F73-969C-D2EFE0DF6889}" destId="{B7A01B3C-5336-4A0B-B034-C0A57D9A9E5D}" srcOrd="0" destOrd="0" parTransId="{0DF219AF-7CD7-48D7-8373-345ECAEC2E35}" sibTransId="{B377C688-506F-400E-8A0F-AA888570136E}"/>
    <dgm:cxn modelId="{C1802B46-A11E-4640-A822-34DB693FA417}" type="presOf" srcId="{CDA434BF-C7BE-4F73-969C-D2EFE0DF6889}" destId="{99FE3C2D-E47F-490E-83E6-1F2C0FADDEC6}" srcOrd="0" destOrd="0" presId="urn:microsoft.com/office/officeart/2005/8/layout/hProcess9"/>
    <dgm:cxn modelId="{97962860-1249-4E3B-81E6-853AF4F04C02}" srcId="{CDA434BF-C7BE-4F73-969C-D2EFE0DF6889}" destId="{1A5D8A2C-D3E1-4032-A2C3-C95AF865260E}" srcOrd="2" destOrd="0" parTransId="{DD6FC258-79E2-406E-B369-761D88E7BE3A}" sibTransId="{6A90305F-6649-4FA3-AAD9-310A9EE8E3B8}"/>
    <dgm:cxn modelId="{CA3E25BC-7609-4A0E-8F25-97C51B9575F2}" srcId="{CDA434BF-C7BE-4F73-969C-D2EFE0DF6889}" destId="{0A95623B-68FD-45B8-A143-AB4BE2FC4A42}" srcOrd="3" destOrd="0" parTransId="{7D15F6DB-706E-4DCF-A17C-7CDFD308F7B6}" sibTransId="{882C9B9B-50AD-4061-BBAF-CD9794C6ECD4}"/>
    <dgm:cxn modelId="{C2EF2EA8-57EE-445D-900C-E1792DC30D7B}" type="presOf" srcId="{8EC2706E-3C85-4337-88B3-06C7946A2B90}" destId="{97FFE6F5-5A71-450A-BC97-8F75522062CE}" srcOrd="0" destOrd="0" presId="urn:microsoft.com/office/officeart/2005/8/layout/hProcess9"/>
    <dgm:cxn modelId="{ACA3E34F-77EF-44C8-9A0F-0031DE7D6837}" type="presOf" srcId="{1A5D8A2C-D3E1-4032-A2C3-C95AF865260E}" destId="{DFF294FC-A3CB-4446-8E99-16860B19945A}" srcOrd="0" destOrd="0" presId="urn:microsoft.com/office/officeart/2005/8/layout/hProcess9"/>
    <dgm:cxn modelId="{E4D64DAA-5C88-48FC-8087-BE0C0386ECDC}" type="presOf" srcId="{0A95623B-68FD-45B8-A143-AB4BE2FC4A42}" destId="{BCE73B20-255D-4380-A6BE-B60EDA8A1DFA}" srcOrd="0" destOrd="0" presId="urn:microsoft.com/office/officeart/2005/8/layout/hProcess9"/>
    <dgm:cxn modelId="{D9D761D8-661B-4369-9E96-5A76B107EBBC}" srcId="{CDA434BF-C7BE-4F73-969C-D2EFE0DF6889}" destId="{8EC2706E-3C85-4337-88B3-06C7946A2B90}" srcOrd="1" destOrd="0" parTransId="{3D2BD445-D80D-4BDD-94F3-74FB7B4DCE9C}" sibTransId="{A150BEB5-DEAA-4C3A-BD7F-DFC8F6D5F91E}"/>
    <dgm:cxn modelId="{0CAAD013-B502-4DF0-A489-2DE9A9204A3A}" type="presParOf" srcId="{99FE3C2D-E47F-490E-83E6-1F2C0FADDEC6}" destId="{77311A1A-C34F-4C72-AB93-A688AE881AAA}" srcOrd="0" destOrd="0" presId="urn:microsoft.com/office/officeart/2005/8/layout/hProcess9"/>
    <dgm:cxn modelId="{A9D8D882-A965-40E8-8A4C-4595B7317094}" type="presParOf" srcId="{99FE3C2D-E47F-490E-83E6-1F2C0FADDEC6}" destId="{3CCCED6E-9A59-4257-BABA-C8A183F523AB}" srcOrd="1" destOrd="0" presId="urn:microsoft.com/office/officeart/2005/8/layout/hProcess9"/>
    <dgm:cxn modelId="{31639468-B28B-4F00-8B85-89BDA3116E96}" type="presParOf" srcId="{3CCCED6E-9A59-4257-BABA-C8A183F523AB}" destId="{D8497F53-8426-465C-8EBC-9BCA9240EF2D}" srcOrd="0" destOrd="0" presId="urn:microsoft.com/office/officeart/2005/8/layout/hProcess9"/>
    <dgm:cxn modelId="{B3FB0B37-8961-47FC-A129-007C5B3BC4F5}" type="presParOf" srcId="{3CCCED6E-9A59-4257-BABA-C8A183F523AB}" destId="{E393C06C-9211-49E9-8F9E-FFC9C50DC4E0}" srcOrd="1" destOrd="0" presId="urn:microsoft.com/office/officeart/2005/8/layout/hProcess9"/>
    <dgm:cxn modelId="{FA5A9CE1-5A9A-456F-B7C3-E8FF6D9DA86B}" type="presParOf" srcId="{3CCCED6E-9A59-4257-BABA-C8A183F523AB}" destId="{97FFE6F5-5A71-450A-BC97-8F75522062CE}" srcOrd="2" destOrd="0" presId="urn:microsoft.com/office/officeart/2005/8/layout/hProcess9"/>
    <dgm:cxn modelId="{A7068786-2730-45C0-9408-F95483219F20}" type="presParOf" srcId="{3CCCED6E-9A59-4257-BABA-C8A183F523AB}" destId="{1974E21B-A5C6-48A7-B837-91CBE4AF06E2}" srcOrd="3" destOrd="0" presId="urn:microsoft.com/office/officeart/2005/8/layout/hProcess9"/>
    <dgm:cxn modelId="{40D8C291-7805-46C7-B7E9-95FC81966C46}" type="presParOf" srcId="{3CCCED6E-9A59-4257-BABA-C8A183F523AB}" destId="{DFF294FC-A3CB-4446-8E99-16860B19945A}" srcOrd="4" destOrd="0" presId="urn:microsoft.com/office/officeart/2005/8/layout/hProcess9"/>
    <dgm:cxn modelId="{6CF1ADA9-EB31-433B-8CCA-4F94EDDFF4B1}" type="presParOf" srcId="{3CCCED6E-9A59-4257-BABA-C8A183F523AB}" destId="{85E65F83-28B3-44D1-AA3E-7634964A35F4}" srcOrd="5" destOrd="0" presId="urn:microsoft.com/office/officeart/2005/8/layout/hProcess9"/>
    <dgm:cxn modelId="{6B6CFAC6-B7F3-486B-9912-8A482F45C23E}" type="presParOf" srcId="{3CCCED6E-9A59-4257-BABA-C8A183F523AB}" destId="{BCE73B20-255D-4380-A6BE-B60EDA8A1DF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D857D9-0BF5-4531-BDFB-21D834A01670}">
      <dsp:nvSpPr>
        <dsp:cNvPr id="0" name=""/>
        <dsp:cNvSpPr/>
      </dsp:nvSpPr>
      <dsp:spPr>
        <a:xfrm>
          <a:off x="1800204" y="288027"/>
          <a:ext cx="1576427" cy="865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dirty="0" smtClean="0">
              <a:latin typeface="Calibri" pitchFamily="34" charset="0"/>
            </a:rPr>
            <a:t>criteri negativi di esclusione</a:t>
          </a:r>
          <a:endParaRPr lang="it-IT" sz="1600" i="0" kern="1200" dirty="0">
            <a:latin typeface="Calibri" pitchFamily="34" charset="0"/>
          </a:endParaRPr>
        </a:p>
      </dsp:txBody>
      <dsp:txXfrm>
        <a:off x="2052433" y="288027"/>
        <a:ext cx="1324199" cy="865979"/>
      </dsp:txXfrm>
    </dsp:sp>
    <dsp:sp modelId="{07CB1183-FA87-4E78-8690-90DBC2EABB44}">
      <dsp:nvSpPr>
        <dsp:cNvPr id="0" name=""/>
        <dsp:cNvSpPr/>
      </dsp:nvSpPr>
      <dsp:spPr>
        <a:xfrm>
          <a:off x="360031" y="1368159"/>
          <a:ext cx="1595160" cy="859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dirty="0" smtClean="0">
              <a:latin typeface="Calibri" pitchFamily="34" charset="0"/>
            </a:rPr>
            <a:t>criteri positivi di valutazione</a:t>
          </a:r>
          <a:endParaRPr lang="it-IT" sz="1600" i="0" kern="1200" dirty="0">
            <a:latin typeface="Calibri" pitchFamily="34" charset="0"/>
          </a:endParaRPr>
        </a:p>
      </dsp:txBody>
      <dsp:txXfrm>
        <a:off x="615257" y="1368159"/>
        <a:ext cx="1339934" cy="859553"/>
      </dsp:txXfrm>
    </dsp:sp>
    <dsp:sp modelId="{D6BCA292-F4D8-4794-9286-C64DD0617AF7}">
      <dsp:nvSpPr>
        <dsp:cNvPr id="0" name=""/>
        <dsp:cNvSpPr/>
      </dsp:nvSpPr>
      <dsp:spPr>
        <a:xfrm>
          <a:off x="360040" y="144019"/>
          <a:ext cx="1497535" cy="129405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j-lt"/>
            </a:rPr>
            <a:t>SELEZIONE DEI TITOLI</a:t>
          </a:r>
          <a:endParaRPr lang="it-IT" sz="1600" kern="1200" dirty="0"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</a:endParaRPr>
        </a:p>
      </dsp:txBody>
      <dsp:txXfrm>
        <a:off x="360040" y="144019"/>
        <a:ext cx="1497535" cy="1294055"/>
      </dsp:txXfrm>
    </dsp:sp>
    <dsp:sp modelId="{7076C5E1-DC2C-4F39-8D76-7EDAECB29AEF}">
      <dsp:nvSpPr>
        <dsp:cNvPr id="0" name=""/>
        <dsp:cNvSpPr/>
      </dsp:nvSpPr>
      <dsp:spPr>
        <a:xfrm>
          <a:off x="4608512" y="1152129"/>
          <a:ext cx="2616824" cy="14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0" kern="1200" dirty="0" smtClean="0">
              <a:latin typeface="Calibri" pitchFamily="34" charset="0"/>
            </a:rPr>
            <a:t>L’</a:t>
          </a:r>
          <a:r>
            <a:rPr lang="it-IT" sz="1600" b="1" i="0" kern="1200" dirty="0" smtClean="0">
              <a:latin typeface="Calibri" pitchFamily="34" charset="0"/>
            </a:rPr>
            <a:t>azionariato attivo</a:t>
          </a:r>
          <a:r>
            <a:rPr lang="it-IT" sz="1600" i="0" kern="1200" dirty="0" smtClean="0">
              <a:latin typeface="Calibri" pitchFamily="34" charset="0"/>
            </a:rPr>
            <a:t> con l’obiettivo di </a:t>
          </a:r>
          <a:r>
            <a:rPr lang="it-IT" sz="1600" b="1" i="0" kern="1200" dirty="0" smtClean="0">
              <a:latin typeface="Calibri" pitchFamily="34" charset="0"/>
            </a:rPr>
            <a:t>sollecitare l’attenzione </a:t>
          </a:r>
          <a:r>
            <a:rPr lang="it-IT" sz="1600" i="0" kern="1200" dirty="0" smtClean="0">
              <a:latin typeface="Calibri" pitchFamily="34" charset="0"/>
            </a:rPr>
            <a:t>delle imprese sugli aspetti sociali e ambientali e di </a:t>
          </a:r>
          <a:r>
            <a:rPr lang="it-IT" sz="1600" i="1" kern="1200" dirty="0" err="1" smtClean="0">
              <a:latin typeface="Calibri" pitchFamily="34" charset="0"/>
            </a:rPr>
            <a:t>governance</a:t>
          </a:r>
          <a:endParaRPr lang="it-IT" sz="1800" i="1" kern="1200" dirty="0">
            <a:latin typeface="Calibri" pitchFamily="34" charset="0"/>
          </a:endParaRPr>
        </a:p>
      </dsp:txBody>
      <dsp:txXfrm>
        <a:off x="5027204" y="1152129"/>
        <a:ext cx="2198132" cy="1435150"/>
      </dsp:txXfrm>
    </dsp:sp>
    <dsp:sp modelId="{B6C3484D-8A89-4E98-8707-120EB9418388}">
      <dsp:nvSpPr>
        <dsp:cNvPr id="0" name=""/>
        <dsp:cNvSpPr/>
      </dsp:nvSpPr>
      <dsp:spPr>
        <a:xfrm>
          <a:off x="3672398" y="144019"/>
          <a:ext cx="1460557" cy="129417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+mj-lt"/>
            </a:rPr>
            <a:t>ESERCIZIO DEI DIRITTI</a:t>
          </a:r>
          <a:endParaRPr lang="it-IT" sz="1600" kern="1200" dirty="0"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</a:endParaRPr>
        </a:p>
      </dsp:txBody>
      <dsp:txXfrm>
        <a:off x="3672398" y="144019"/>
        <a:ext cx="1460557" cy="12941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11A1A-C34F-4C72-AB93-A688AE881AAA}">
      <dsp:nvSpPr>
        <dsp:cNvPr id="0" name=""/>
        <dsp:cNvSpPr/>
      </dsp:nvSpPr>
      <dsp:spPr>
        <a:xfrm>
          <a:off x="534659" y="0"/>
          <a:ext cx="6059473" cy="165618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497F53-8426-465C-8EBC-9BCA9240EF2D}">
      <dsp:nvSpPr>
        <dsp:cNvPr id="0" name=""/>
        <dsp:cNvSpPr/>
      </dsp:nvSpPr>
      <dsp:spPr>
        <a:xfrm>
          <a:off x="2436" y="496855"/>
          <a:ext cx="1583093" cy="6624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Uno spettro più ampio di informazioni</a:t>
          </a:r>
          <a:endParaRPr lang="it-IT" sz="1400" b="1" kern="1200" dirty="0"/>
        </a:p>
      </dsp:txBody>
      <dsp:txXfrm>
        <a:off x="2436" y="496855"/>
        <a:ext cx="1583093" cy="662473"/>
      </dsp:txXfrm>
    </dsp:sp>
    <dsp:sp modelId="{97FFE6F5-5A71-450A-BC97-8F75522062CE}">
      <dsp:nvSpPr>
        <dsp:cNvPr id="0" name=""/>
        <dsp:cNvSpPr/>
      </dsp:nvSpPr>
      <dsp:spPr>
        <a:xfrm>
          <a:off x="1849378" y="496855"/>
          <a:ext cx="1583093" cy="6624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Una migliore conoscenza della società</a:t>
          </a:r>
          <a:endParaRPr lang="it-IT" sz="1400" b="1" kern="1200" dirty="0"/>
        </a:p>
      </dsp:txBody>
      <dsp:txXfrm>
        <a:off x="1849378" y="496855"/>
        <a:ext cx="1583093" cy="662473"/>
      </dsp:txXfrm>
    </dsp:sp>
    <dsp:sp modelId="{DFF294FC-A3CB-4446-8E99-16860B19945A}">
      <dsp:nvSpPr>
        <dsp:cNvPr id="0" name=""/>
        <dsp:cNvSpPr/>
      </dsp:nvSpPr>
      <dsp:spPr>
        <a:xfrm>
          <a:off x="3696320" y="496855"/>
          <a:ext cx="1583093" cy="6624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Aziende più trasparenti</a:t>
          </a:r>
          <a:endParaRPr lang="it-IT" sz="1400" b="1" kern="1200" dirty="0"/>
        </a:p>
      </dsp:txBody>
      <dsp:txXfrm>
        <a:off x="3696320" y="496855"/>
        <a:ext cx="1583093" cy="662473"/>
      </dsp:txXfrm>
    </dsp:sp>
    <dsp:sp modelId="{BCE73B20-255D-4380-A6BE-B60EDA8A1DFA}">
      <dsp:nvSpPr>
        <dsp:cNvPr id="0" name=""/>
        <dsp:cNvSpPr/>
      </dsp:nvSpPr>
      <dsp:spPr>
        <a:xfrm>
          <a:off x="5543262" y="496855"/>
          <a:ext cx="1583093" cy="6624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Maggiori possibilità di controllo dei rischi</a:t>
          </a:r>
          <a:endParaRPr lang="it-IT" sz="1400" b="1" kern="1200" dirty="0"/>
        </a:p>
      </dsp:txBody>
      <dsp:txXfrm>
        <a:off x="5543262" y="496855"/>
        <a:ext cx="1583093" cy="662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C7C6C1-4F4A-4195-A4AA-C48353840D7A}" type="datetimeFigureOut">
              <a:rPr lang="it-IT"/>
              <a:pPr>
                <a:defRPr/>
              </a:pPr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9674"/>
            <a:ext cx="2946400" cy="49696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674"/>
            <a:ext cx="2946400" cy="49696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16104D-F9D5-49AC-A295-6403CE54E6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983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B41410-C561-4431-B951-7E8F3A7B36E8}" type="datetimeFigureOut">
              <a:rPr lang="it-IT"/>
              <a:pPr>
                <a:defRPr/>
              </a:pPr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4" y="4715633"/>
            <a:ext cx="5438775" cy="4467939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9674"/>
            <a:ext cx="2946400" cy="49696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674"/>
            <a:ext cx="2946400" cy="49696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C4C255-C044-4DAB-95A2-B94BBBE920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443902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ECE4CE-3C8F-4A3F-B99D-E6ADA1810FAC}" type="slidenum">
              <a:rPr lang="it-IT" smtClean="0"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511156"/>
          </a:xfrm>
        </p:spPr>
        <p:txBody>
          <a:bodyPr>
            <a:noAutofit/>
          </a:bodyPr>
          <a:lstStyle>
            <a:lvl1pPr>
              <a:defRPr sz="2400" b="1"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72EC-A879-4575-9520-CA49A3602FE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2"/>
          </p:nvPr>
        </p:nvSpPr>
        <p:spPr>
          <a:xfrm>
            <a:off x="468313" y="1052513"/>
            <a:ext cx="8280400" cy="5040312"/>
          </a:xfrm>
        </p:spPr>
        <p:txBody>
          <a:bodyPr/>
          <a:lstStyle>
            <a:lvl2pPr marL="742950" indent="-285750">
              <a:buSzPct val="80000"/>
              <a:buFont typeface="Calibri" pitchFamily="34" charset="0"/>
              <a:buChar char="●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5pP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1263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CFCF-02F0-41A7-8DC2-99D3BDB7F34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FE95-D005-4343-9447-C47019088CA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511156"/>
          </a:xfrm>
        </p:spPr>
        <p:txBody>
          <a:bodyPr>
            <a:noAutofit/>
          </a:bodyPr>
          <a:lstStyle>
            <a:lvl1pPr>
              <a:defRPr sz="2400" b="1"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72EC-A879-4575-9520-CA49A3602FE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2"/>
          </p:nvPr>
        </p:nvSpPr>
        <p:spPr>
          <a:xfrm>
            <a:off x="457200" y="1124744"/>
            <a:ext cx="8219256" cy="49685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6322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e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511156"/>
          </a:xfrm>
        </p:spPr>
        <p:txBody>
          <a:bodyPr>
            <a:noAutofit/>
          </a:bodyPr>
          <a:lstStyle>
            <a:lvl1pPr>
              <a:defRPr sz="2400" b="1"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72EC-A879-4575-9520-CA49A3602FE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2"/>
          </p:nvPr>
        </p:nvSpPr>
        <p:spPr>
          <a:xfrm>
            <a:off x="468313" y="1052513"/>
            <a:ext cx="8280400" cy="5040312"/>
          </a:xfrm>
        </p:spPr>
        <p:txBody>
          <a:bodyPr/>
          <a:lstStyle>
            <a:lvl2pPr marL="742950" indent="-285750">
              <a:buSzPct val="80000"/>
              <a:buFont typeface="Calibri" pitchFamily="34" charset="0"/>
              <a:buChar char="●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5pP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4595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511156"/>
          </a:xfrm>
        </p:spPr>
        <p:txBody>
          <a:bodyPr>
            <a:noAutofit/>
          </a:bodyPr>
          <a:lstStyle>
            <a:lvl1pPr>
              <a:defRPr sz="2400" b="1"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72EC-A879-4575-9520-CA49A3602FE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C389-76E8-4A1D-B764-4402669F0F3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9"/>
          <p:cNvSpPr>
            <a:spLocks/>
          </p:cNvSpPr>
          <p:nvPr userDrawn="1"/>
        </p:nvSpPr>
        <p:spPr bwMode="auto">
          <a:xfrm flipV="1">
            <a:off x="1155999" y="5949280"/>
            <a:ext cx="7015659" cy="594070"/>
          </a:xfrm>
          <a:prstGeom prst="rect">
            <a:avLst/>
          </a:prstGeom>
          <a:solidFill>
            <a:srgbClr val="00386E"/>
          </a:solidFill>
          <a:ln w="9525">
            <a:noFill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it-IT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2" name="Freeform 6"/>
          <p:cNvSpPr>
            <a:spLocks/>
          </p:cNvSpPr>
          <p:nvPr userDrawn="1"/>
        </p:nvSpPr>
        <p:spPr bwMode="auto">
          <a:xfrm rot="10800000" flipV="1">
            <a:off x="1156000" y="6525344"/>
            <a:ext cx="7016400" cy="126009"/>
          </a:xfrm>
          <a:prstGeom prst="rect">
            <a:avLst/>
          </a:prstGeom>
          <a:solidFill>
            <a:srgbClr val="FECB00"/>
          </a:solidFill>
          <a:ln w="9525">
            <a:noFill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it-IT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4377" r="-1936"/>
          <a:stretch>
            <a:fillRect/>
          </a:stretch>
        </p:blipFill>
        <p:spPr bwMode="auto">
          <a:xfrm>
            <a:off x="2411760" y="2132855"/>
            <a:ext cx="4608512" cy="114575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8" name="Rettangolo 67"/>
          <p:cNvSpPr/>
          <p:nvPr userDrawn="1"/>
        </p:nvSpPr>
        <p:spPr>
          <a:xfrm rot="16200000">
            <a:off x="3660571" y="964765"/>
            <a:ext cx="2232248" cy="535981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Sostenibilità</a:t>
            </a:r>
            <a:endParaRPr lang="it-IT" sz="18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69" name="CasellaDiTesto 5"/>
          <p:cNvSpPr txBox="1"/>
          <p:nvPr userDrawn="1"/>
        </p:nvSpPr>
        <p:spPr>
          <a:xfrm>
            <a:off x="1187624" y="3391251"/>
            <a:ext cx="5616575" cy="126188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800" b="1" dirty="0">
                <a:solidFill>
                  <a:srgbClr val="00386E"/>
                </a:solidFill>
                <a:effectLst/>
                <a:latin typeface="Trebuchet MS" pitchFamily="34" charset="0"/>
              </a:rPr>
              <a:t>Fondi Comuni </a:t>
            </a:r>
          </a:p>
          <a:p>
            <a:pPr>
              <a:defRPr/>
            </a:pPr>
            <a:r>
              <a:rPr lang="it-IT" sz="2800" b="1" dirty="0">
                <a:solidFill>
                  <a:srgbClr val="00386E"/>
                </a:solidFill>
                <a:effectLst/>
                <a:latin typeface="Trebuchet MS" pitchFamily="34" charset="0"/>
              </a:rPr>
              <a:t>Socialmente </a:t>
            </a:r>
            <a:r>
              <a:rPr lang="it-IT" sz="2800" b="1" dirty="0" smtClean="0">
                <a:solidFill>
                  <a:srgbClr val="00386E"/>
                </a:solidFill>
                <a:effectLst/>
                <a:latin typeface="Trebuchet MS" pitchFamily="34" charset="0"/>
              </a:rPr>
              <a:t>Responsabili </a:t>
            </a:r>
            <a:endParaRPr lang="it-IT" sz="2800" b="1" dirty="0">
              <a:solidFill>
                <a:srgbClr val="00386E"/>
              </a:solidFill>
              <a:effectLst/>
              <a:latin typeface="Trebuchet MS" pitchFamily="34" charset="0"/>
            </a:endParaRPr>
          </a:p>
          <a:p>
            <a:pPr>
              <a:defRPr/>
            </a:pPr>
            <a:endParaRPr lang="it-IT" sz="18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70" name="Rettangolo 69"/>
          <p:cNvSpPr/>
          <p:nvPr userDrawn="1"/>
        </p:nvSpPr>
        <p:spPr>
          <a:xfrm>
            <a:off x="4355976" y="4437111"/>
            <a:ext cx="4189412" cy="571310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b="1" spc="300" dirty="0">
                <a:solidFill>
                  <a:srgbClr val="00386E"/>
                </a:solidFill>
                <a:effectLst/>
                <a:latin typeface="Trebuchet MS" pitchFamily="34" charset="0"/>
              </a:rPr>
              <a:t>Microcredito</a:t>
            </a:r>
            <a:endParaRPr lang="it-IT" sz="2800" b="1" spc="300" dirty="0">
              <a:solidFill>
                <a:srgbClr val="00386E"/>
              </a:solidFill>
              <a:effectLst/>
              <a:latin typeface="Trebuchet MS" pitchFamily="34" charset="0"/>
            </a:endParaRPr>
          </a:p>
        </p:txBody>
      </p:sp>
      <p:sp>
        <p:nvSpPr>
          <p:cNvPr id="73" name="Rettangolo 72"/>
          <p:cNvSpPr/>
          <p:nvPr userDrawn="1"/>
        </p:nvSpPr>
        <p:spPr>
          <a:xfrm>
            <a:off x="755576" y="1129497"/>
            <a:ext cx="5413375" cy="571310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b="1" spc="300" dirty="0">
                <a:solidFill>
                  <a:srgbClr val="00386E"/>
                </a:solidFill>
                <a:effectLst/>
                <a:latin typeface="Trebuchet MS" pitchFamily="34" charset="0"/>
              </a:rPr>
              <a:t>Consulenza ESG</a:t>
            </a:r>
            <a:endParaRPr lang="it-IT" sz="2800" b="1" spc="300" dirty="0">
              <a:solidFill>
                <a:srgbClr val="00386E"/>
              </a:solidFill>
              <a:effectLst/>
              <a:latin typeface="Trebuchet MS" pitchFamily="34" charset="0"/>
            </a:endParaRPr>
          </a:p>
        </p:txBody>
      </p:sp>
      <p:sp>
        <p:nvSpPr>
          <p:cNvPr id="75" name="CasellaDiTesto 8"/>
          <p:cNvSpPr txBox="1"/>
          <p:nvPr userDrawn="1"/>
        </p:nvSpPr>
        <p:spPr>
          <a:xfrm>
            <a:off x="5221411" y="1488356"/>
            <a:ext cx="4175125" cy="83099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800" b="1" dirty="0">
                <a:solidFill>
                  <a:srgbClr val="002F5F"/>
                </a:solidFill>
                <a:effectLst/>
                <a:latin typeface="Trebuchet MS" pitchFamily="34" charset="0"/>
              </a:rPr>
              <a:t>Azionariato Attivo</a:t>
            </a:r>
          </a:p>
          <a:p>
            <a:pPr>
              <a:defRPr/>
            </a:pPr>
            <a:endParaRPr lang="it-IT" sz="18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76" name="Rettangolo 75"/>
          <p:cNvSpPr/>
          <p:nvPr userDrawn="1"/>
        </p:nvSpPr>
        <p:spPr>
          <a:xfrm>
            <a:off x="4932040" y="1744463"/>
            <a:ext cx="3405188" cy="535981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1" spc="300" dirty="0">
                <a:solidFill>
                  <a:srgbClr val="FECB00"/>
                </a:solidFill>
                <a:effectLst/>
                <a:latin typeface="Trebuchet MS" pitchFamily="34" charset="0"/>
              </a:rPr>
              <a:t>Finanza Etica</a:t>
            </a:r>
            <a:endParaRPr lang="it-IT" sz="1800" b="1" spc="3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77" name="CasellaDiTesto 10"/>
          <p:cNvSpPr txBox="1"/>
          <p:nvPr userDrawn="1"/>
        </p:nvSpPr>
        <p:spPr>
          <a:xfrm rot="16200000">
            <a:off x="5956845" y="3445692"/>
            <a:ext cx="1511300" cy="61555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>
                <a:solidFill>
                  <a:srgbClr val="FECB00"/>
                </a:solidFill>
                <a:effectLst/>
                <a:latin typeface="Trebuchet MS" pitchFamily="34" charset="0"/>
              </a:rPr>
              <a:t>Analisi</a:t>
            </a:r>
          </a:p>
          <a:p>
            <a:pPr>
              <a:defRPr/>
            </a:pPr>
            <a:endParaRPr lang="it-IT" sz="14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78" name="Rettangolo 77"/>
          <p:cNvSpPr/>
          <p:nvPr userDrawn="1"/>
        </p:nvSpPr>
        <p:spPr>
          <a:xfrm>
            <a:off x="3888532" y="3140967"/>
            <a:ext cx="1979612" cy="524182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Ricerca</a:t>
            </a:r>
            <a:endParaRPr lang="it-IT" sz="14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79" name="CasellaDiTesto 12"/>
          <p:cNvSpPr txBox="1"/>
          <p:nvPr userDrawn="1"/>
        </p:nvSpPr>
        <p:spPr>
          <a:xfrm>
            <a:off x="5652591" y="4869159"/>
            <a:ext cx="2663825" cy="5539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dirty="0">
                <a:solidFill>
                  <a:srgbClr val="FECB00"/>
                </a:solidFill>
                <a:effectLst/>
                <a:latin typeface="Trebuchet MS" pitchFamily="34" charset="0"/>
              </a:rPr>
              <a:t>Trasparenza</a:t>
            </a:r>
          </a:p>
          <a:p>
            <a:pPr>
              <a:defRPr/>
            </a:pPr>
            <a:endParaRPr lang="it-IT" sz="12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80" name="Rettangolo 79"/>
          <p:cNvSpPr/>
          <p:nvPr userDrawn="1"/>
        </p:nvSpPr>
        <p:spPr>
          <a:xfrm rot="16200000">
            <a:off x="1869503" y="4470919"/>
            <a:ext cx="1844675" cy="535981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Profitto</a:t>
            </a:r>
            <a:endParaRPr lang="it-IT" sz="18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81" name="CasellaDiTesto 14"/>
          <p:cNvSpPr txBox="1"/>
          <p:nvPr userDrawn="1"/>
        </p:nvSpPr>
        <p:spPr>
          <a:xfrm>
            <a:off x="4932511" y="912292"/>
            <a:ext cx="2663825" cy="89255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Investimenti Responsabili</a:t>
            </a:r>
          </a:p>
          <a:p>
            <a:pPr>
              <a:defRPr/>
            </a:pPr>
            <a:endParaRPr lang="it-IT" sz="14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82" name="Rettangolo 81"/>
          <p:cNvSpPr/>
          <p:nvPr userDrawn="1"/>
        </p:nvSpPr>
        <p:spPr>
          <a:xfrm>
            <a:off x="3563888" y="1629960"/>
            <a:ext cx="1511300" cy="430887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1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Diritti Umani</a:t>
            </a:r>
            <a:endParaRPr lang="it-IT" sz="105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83" name="CasellaDiTesto 16"/>
          <p:cNvSpPr txBox="1"/>
          <p:nvPr userDrawn="1"/>
        </p:nvSpPr>
        <p:spPr>
          <a:xfrm>
            <a:off x="5724599" y="3356991"/>
            <a:ext cx="1943745" cy="43858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b="1" dirty="0">
                <a:ln w="3175">
                  <a:noFill/>
                </a:ln>
                <a:solidFill>
                  <a:srgbClr val="FFCC66"/>
                </a:solidFill>
                <a:effectLst/>
                <a:latin typeface="Trebuchet MS" pitchFamily="34" charset="0"/>
              </a:rPr>
              <a:t>Ambiente</a:t>
            </a:r>
          </a:p>
          <a:p>
            <a:pPr>
              <a:defRPr/>
            </a:pPr>
            <a:endParaRPr lang="it-IT" sz="1000" dirty="0">
              <a:ln w="3175">
                <a:noFill/>
              </a:ln>
              <a:solidFill>
                <a:srgbClr val="FFCC66"/>
              </a:solidFill>
              <a:effectLst/>
              <a:latin typeface="Trebuchet MS" pitchFamily="34" charset="0"/>
            </a:endParaRPr>
          </a:p>
        </p:txBody>
      </p:sp>
      <p:sp>
        <p:nvSpPr>
          <p:cNvPr id="84" name="Rettangolo 83"/>
          <p:cNvSpPr/>
          <p:nvPr userDrawn="1"/>
        </p:nvSpPr>
        <p:spPr>
          <a:xfrm rot="16200000">
            <a:off x="2924969" y="4418428"/>
            <a:ext cx="2249487" cy="524182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Chiarezza</a:t>
            </a:r>
            <a:endParaRPr lang="it-IT" sz="14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85" name="CasellaDiTesto 18"/>
          <p:cNvSpPr txBox="1"/>
          <p:nvPr userDrawn="1"/>
        </p:nvSpPr>
        <p:spPr>
          <a:xfrm>
            <a:off x="2916287" y="980727"/>
            <a:ext cx="2663825" cy="4308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05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rebuchet MS" pitchFamily="34" charset="0"/>
              </a:rPr>
              <a:t>Coerenza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rebuchet MS" pitchFamily="34" charset="0"/>
            </a:endParaRPr>
          </a:p>
          <a:p>
            <a:pPr>
              <a:defRPr/>
            </a:pPr>
            <a:endParaRPr lang="it-IT" sz="105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86" name="Rettangolo 85"/>
          <p:cNvSpPr/>
          <p:nvPr userDrawn="1"/>
        </p:nvSpPr>
        <p:spPr>
          <a:xfrm rot="16200000">
            <a:off x="7111116" y="4167915"/>
            <a:ext cx="1547664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100" b="1" spc="3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</a:rPr>
              <a:t>Azioni Concrete</a:t>
            </a:r>
            <a:endParaRPr lang="it-IT" sz="1050" b="1" spc="300" dirty="0">
              <a:solidFill>
                <a:schemeClr val="accent1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87" name="CasellaDiTesto 20"/>
          <p:cNvSpPr txBox="1"/>
          <p:nvPr userDrawn="1"/>
        </p:nvSpPr>
        <p:spPr>
          <a:xfrm>
            <a:off x="4211960" y="4896161"/>
            <a:ext cx="2663825" cy="47705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 b="1" dirty="0">
                <a:solidFill>
                  <a:srgbClr val="FECB00"/>
                </a:solidFill>
                <a:effectLst/>
                <a:latin typeface="Trebuchet MS" pitchFamily="34" charset="0"/>
              </a:rPr>
              <a:t>Rendimento</a:t>
            </a:r>
          </a:p>
          <a:p>
            <a:pPr>
              <a:defRPr/>
            </a:pPr>
            <a:endParaRPr lang="it-IT" sz="105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88" name="Rettangolo 87"/>
          <p:cNvSpPr/>
          <p:nvPr userDrawn="1"/>
        </p:nvSpPr>
        <p:spPr>
          <a:xfrm>
            <a:off x="5508104" y="3843807"/>
            <a:ext cx="1296144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100" b="1" spc="3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</a:rPr>
              <a:t>Comitato Etico</a:t>
            </a:r>
            <a:endParaRPr lang="it-IT" sz="1050" b="1" spc="300" dirty="0">
              <a:solidFill>
                <a:schemeClr val="accent1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89" name="CasellaDiTesto 22"/>
          <p:cNvSpPr txBox="1"/>
          <p:nvPr userDrawn="1"/>
        </p:nvSpPr>
        <p:spPr>
          <a:xfrm rot="16200000">
            <a:off x="3910509" y="1362899"/>
            <a:ext cx="1441450" cy="67710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b="1" dirty="0">
                <a:ln w="3175">
                  <a:noFill/>
                </a:ln>
                <a:solidFill>
                  <a:srgbClr val="FECB00"/>
                </a:solidFill>
                <a:effectLst/>
                <a:latin typeface="Trebuchet MS" pitchFamily="34" charset="0"/>
              </a:rPr>
              <a:t>Universo Investibile</a:t>
            </a:r>
          </a:p>
          <a:p>
            <a:pPr>
              <a:defRPr/>
            </a:pPr>
            <a:endParaRPr lang="it-IT" sz="1400" dirty="0">
              <a:ln w="3175">
                <a:noFill/>
              </a:ln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90" name="CasellaDiTesto 23"/>
          <p:cNvSpPr txBox="1"/>
          <p:nvPr userDrawn="1"/>
        </p:nvSpPr>
        <p:spPr>
          <a:xfrm>
            <a:off x="2267744" y="1609635"/>
            <a:ext cx="1619250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 b="1" dirty="0">
                <a:solidFill>
                  <a:srgbClr val="FECB00"/>
                </a:solidFill>
                <a:effectLst/>
                <a:latin typeface="Trebuchet MS" pitchFamily="34" charset="0"/>
              </a:rPr>
              <a:t>Governance</a:t>
            </a:r>
            <a:endParaRPr lang="it-IT" sz="2000" b="1" dirty="0">
              <a:solidFill>
                <a:srgbClr val="FECB00"/>
              </a:solidFill>
              <a:effectLst/>
              <a:latin typeface="Trebuchet MS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91" name="Rettangolo 90"/>
          <p:cNvSpPr/>
          <p:nvPr userDrawn="1"/>
        </p:nvSpPr>
        <p:spPr>
          <a:xfrm>
            <a:off x="1907431" y="1772815"/>
            <a:ext cx="1368425" cy="535981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Valori</a:t>
            </a:r>
            <a:endParaRPr lang="it-IT" sz="18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92" name="CasellaDiTesto 25"/>
          <p:cNvSpPr txBox="1"/>
          <p:nvPr userDrawn="1"/>
        </p:nvSpPr>
        <p:spPr>
          <a:xfrm>
            <a:off x="2852991" y="1933381"/>
            <a:ext cx="2663825" cy="4154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>
                <a:ln w="3175">
                  <a:noFill/>
                </a:ln>
                <a:solidFill>
                  <a:srgbClr val="FFBC37"/>
                </a:solidFill>
                <a:effectLst/>
                <a:latin typeface="Trebuchet MS" pitchFamily="34" charset="0"/>
              </a:rPr>
              <a:t>Banca Etica</a:t>
            </a:r>
          </a:p>
          <a:p>
            <a:pPr>
              <a:defRPr/>
            </a:pPr>
            <a:endParaRPr lang="it-IT" sz="900" dirty="0">
              <a:ln w="3175">
                <a:noFill/>
              </a:ln>
              <a:solidFill>
                <a:srgbClr val="FFBC37"/>
              </a:solidFill>
              <a:effectLst/>
              <a:latin typeface="Trebuchet MS" pitchFamily="34" charset="0"/>
            </a:endParaRPr>
          </a:p>
        </p:txBody>
      </p:sp>
      <p:sp>
        <p:nvSpPr>
          <p:cNvPr id="93" name="CasellaDiTesto 26"/>
          <p:cNvSpPr txBox="1"/>
          <p:nvPr userDrawn="1"/>
        </p:nvSpPr>
        <p:spPr>
          <a:xfrm rot="16200000">
            <a:off x="5216734" y="4944505"/>
            <a:ext cx="720080" cy="5693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</a:rPr>
              <a:t>Diritti Civili</a:t>
            </a:r>
          </a:p>
          <a:p>
            <a:pPr algn="r">
              <a:defRPr/>
            </a:pPr>
            <a:endParaRPr lang="it-IT" sz="900" dirty="0">
              <a:solidFill>
                <a:schemeClr val="accent1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94" name="Rettangolo 93"/>
          <p:cNvSpPr/>
          <p:nvPr userDrawn="1"/>
        </p:nvSpPr>
        <p:spPr>
          <a:xfrm>
            <a:off x="-36512" y="1560364"/>
            <a:ext cx="1728564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Libertà Politiche</a:t>
            </a:r>
            <a:endParaRPr lang="it-IT" sz="14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95" name="CasellaDiTesto 28"/>
          <p:cNvSpPr txBox="1"/>
          <p:nvPr userDrawn="1"/>
        </p:nvSpPr>
        <p:spPr>
          <a:xfrm>
            <a:off x="6732240" y="3483767"/>
            <a:ext cx="1296144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</a:rPr>
              <a:t>Libertà di stampa</a:t>
            </a:r>
          </a:p>
          <a:p>
            <a:pPr>
              <a:defRPr/>
            </a:pPr>
            <a:endParaRPr lang="it-IT" sz="900" dirty="0">
              <a:solidFill>
                <a:schemeClr val="accent1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96" name="CasellaDiTesto 29"/>
          <p:cNvSpPr txBox="1"/>
          <p:nvPr userDrawn="1"/>
        </p:nvSpPr>
        <p:spPr>
          <a:xfrm>
            <a:off x="6372200" y="1334233"/>
            <a:ext cx="2019300" cy="43858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b="1" dirty="0">
                <a:solidFill>
                  <a:srgbClr val="FECB00"/>
                </a:solidFill>
                <a:effectLst/>
                <a:latin typeface="Trebuchet MS" pitchFamily="34" charset="0"/>
              </a:rPr>
              <a:t>Istruzione</a:t>
            </a:r>
          </a:p>
          <a:p>
            <a:pPr>
              <a:defRPr/>
            </a:pPr>
            <a:endParaRPr lang="it-IT" sz="10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97" name="CasellaDiTesto 30"/>
          <p:cNvSpPr txBox="1"/>
          <p:nvPr userDrawn="1"/>
        </p:nvSpPr>
        <p:spPr>
          <a:xfrm rot="16200000">
            <a:off x="6002099" y="627176"/>
            <a:ext cx="1155700" cy="4154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>
                <a:ln w="3175">
                  <a:noFill/>
                </a:ln>
                <a:solidFill>
                  <a:srgbClr val="FECB00"/>
                </a:solidFill>
                <a:effectLst/>
                <a:latin typeface="Trebuchet MS" pitchFamily="34" charset="0"/>
              </a:rPr>
              <a:t>Energia</a:t>
            </a:r>
          </a:p>
          <a:p>
            <a:pPr>
              <a:defRPr/>
            </a:pPr>
            <a:endParaRPr lang="it-IT" sz="900" dirty="0">
              <a:ln w="3175">
                <a:noFill/>
              </a:ln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98" name="Rettangolo 97"/>
          <p:cNvSpPr/>
          <p:nvPr userDrawn="1"/>
        </p:nvSpPr>
        <p:spPr>
          <a:xfrm>
            <a:off x="6731694" y="3915815"/>
            <a:ext cx="2736850" cy="430887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1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Certificazioni ambientali</a:t>
            </a:r>
            <a:endParaRPr lang="it-IT" sz="105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99" name="CasellaDiTesto 32"/>
          <p:cNvSpPr txBox="1"/>
          <p:nvPr userDrawn="1"/>
        </p:nvSpPr>
        <p:spPr>
          <a:xfrm>
            <a:off x="1483252" y="900008"/>
            <a:ext cx="2665412" cy="5847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dirty="0">
                <a:solidFill>
                  <a:srgbClr val="FECB00"/>
                </a:solidFill>
                <a:effectLst/>
                <a:latin typeface="Trebuchet MS" pitchFamily="34" charset="0"/>
              </a:rPr>
              <a:t>Codice Etico</a:t>
            </a:r>
          </a:p>
          <a:p>
            <a:pPr>
              <a:defRPr/>
            </a:pPr>
            <a:endParaRPr lang="it-IT" sz="14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00" name="CasellaDiTesto 33"/>
          <p:cNvSpPr txBox="1"/>
          <p:nvPr userDrawn="1"/>
        </p:nvSpPr>
        <p:spPr>
          <a:xfrm>
            <a:off x="4284116" y="4248089"/>
            <a:ext cx="3024188" cy="47705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 b="1" dirty="0">
                <a:ln w="3175">
                  <a:noFill/>
                </a:ln>
                <a:solidFill>
                  <a:srgbClr val="FECB00"/>
                </a:solidFill>
                <a:effectLst/>
                <a:latin typeface="Trebuchet MS" pitchFamily="34" charset="0"/>
              </a:rPr>
              <a:t>Rendicontazione</a:t>
            </a:r>
          </a:p>
          <a:p>
            <a:pPr>
              <a:defRPr/>
            </a:pPr>
            <a:endParaRPr lang="it-IT" sz="1050" dirty="0">
              <a:ln w="3175">
                <a:noFill/>
              </a:ln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01" name="CasellaDiTesto 34"/>
          <p:cNvSpPr txBox="1"/>
          <p:nvPr userDrawn="1"/>
        </p:nvSpPr>
        <p:spPr>
          <a:xfrm>
            <a:off x="6228655" y="5150657"/>
            <a:ext cx="1151782" cy="43858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2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Sindacati</a:t>
            </a:r>
          </a:p>
          <a:p>
            <a:pPr>
              <a:defRPr/>
            </a:pPr>
            <a:endParaRPr lang="it-IT" sz="10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02" name="Rettangolo 101"/>
          <p:cNvSpPr/>
          <p:nvPr userDrawn="1"/>
        </p:nvSpPr>
        <p:spPr>
          <a:xfrm>
            <a:off x="7092874" y="1990000"/>
            <a:ext cx="1295550" cy="43088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050" b="1" spc="3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</a:rPr>
              <a:t>Bilancio Integrato</a:t>
            </a:r>
            <a:endParaRPr lang="it-IT" sz="1000" b="1" spc="300" dirty="0">
              <a:solidFill>
                <a:schemeClr val="accent1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103" name="CasellaDiTesto 36"/>
          <p:cNvSpPr txBox="1"/>
          <p:nvPr userDrawn="1"/>
        </p:nvSpPr>
        <p:spPr>
          <a:xfrm>
            <a:off x="2123207" y="4541638"/>
            <a:ext cx="936625" cy="61555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>
                <a:solidFill>
                  <a:srgbClr val="FECB00"/>
                </a:solidFill>
                <a:effectLst/>
                <a:latin typeface="Trebuchet MS" pitchFamily="34" charset="0"/>
              </a:rPr>
              <a:t>CSR</a:t>
            </a:r>
          </a:p>
          <a:p>
            <a:pPr>
              <a:defRPr/>
            </a:pPr>
            <a:endParaRPr lang="it-IT" sz="14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04" name="Rettangolo 103"/>
          <p:cNvSpPr/>
          <p:nvPr userDrawn="1"/>
        </p:nvSpPr>
        <p:spPr>
          <a:xfrm>
            <a:off x="3131840" y="4077071"/>
            <a:ext cx="3405188" cy="530082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8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ONG</a:t>
            </a:r>
            <a:endParaRPr lang="it-IT" sz="16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105" name="CasellaDiTesto 38"/>
          <p:cNvSpPr txBox="1"/>
          <p:nvPr userDrawn="1"/>
        </p:nvSpPr>
        <p:spPr>
          <a:xfrm rot="16200000">
            <a:off x="607666" y="1704702"/>
            <a:ext cx="2495550" cy="61555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>
                <a:solidFill>
                  <a:srgbClr val="FECB00"/>
                </a:solidFill>
                <a:effectLst/>
                <a:latin typeface="Trebuchet MS" pitchFamily="34" charset="0"/>
              </a:rPr>
              <a:t>Reputazione</a:t>
            </a:r>
          </a:p>
          <a:p>
            <a:pPr>
              <a:defRPr/>
            </a:pPr>
            <a:endParaRPr lang="it-IT" sz="14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06" name="CasellaDiTesto 39"/>
          <p:cNvSpPr txBox="1"/>
          <p:nvPr userDrawn="1"/>
        </p:nvSpPr>
        <p:spPr>
          <a:xfrm rot="16200000">
            <a:off x="6478934" y="2383605"/>
            <a:ext cx="1619250" cy="61555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dirty="0">
                <a:solidFill>
                  <a:srgbClr val="FECB00"/>
                </a:solidFill>
                <a:effectLst/>
                <a:latin typeface="Trebuchet MS" pitchFamily="34" charset="0"/>
              </a:rPr>
              <a:t>Dialogo</a:t>
            </a:r>
          </a:p>
          <a:p>
            <a:pPr>
              <a:defRPr/>
            </a:pPr>
            <a:endParaRPr lang="it-IT" sz="14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07" name="Rettangolo 106"/>
          <p:cNvSpPr/>
          <p:nvPr userDrawn="1"/>
        </p:nvSpPr>
        <p:spPr>
          <a:xfrm>
            <a:off x="1763688" y="4056945"/>
            <a:ext cx="1152525" cy="524182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b="1" spc="300" dirty="0">
                <a:ln w="3175">
                  <a:noFill/>
                </a:ln>
                <a:solidFill>
                  <a:srgbClr val="FECB00"/>
                </a:solidFill>
                <a:effectLst/>
                <a:latin typeface="Trebuchet MS" pitchFamily="34" charset="0"/>
              </a:rPr>
              <a:t>Salute</a:t>
            </a:r>
            <a:endParaRPr lang="it-IT" sz="1800" b="1" spc="300" dirty="0">
              <a:ln w="3175">
                <a:noFill/>
              </a:ln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08" name="Rettangolo 107"/>
          <p:cNvSpPr/>
          <p:nvPr userDrawn="1"/>
        </p:nvSpPr>
        <p:spPr>
          <a:xfrm rot="16200000">
            <a:off x="795970" y="2101242"/>
            <a:ext cx="2149029" cy="50648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000" b="1" spc="3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itchFamily="34" charset="0"/>
              </a:rPr>
              <a:t>Sicurezza </a:t>
            </a:r>
            <a:endParaRPr lang="it-IT" sz="900" b="1" spc="300" dirty="0">
              <a:solidFill>
                <a:schemeClr val="accent1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109" name="CasellaDiTesto 42"/>
          <p:cNvSpPr txBox="1"/>
          <p:nvPr userDrawn="1"/>
        </p:nvSpPr>
        <p:spPr>
          <a:xfrm>
            <a:off x="2990155" y="4509119"/>
            <a:ext cx="1727200" cy="86177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dirty="0">
                <a:solidFill>
                  <a:srgbClr val="FECB00"/>
                </a:solidFill>
                <a:effectLst/>
                <a:latin typeface="Trebuchet MS" pitchFamily="34" charset="0"/>
              </a:rPr>
              <a:t>Gender Diversity</a:t>
            </a:r>
          </a:p>
          <a:p>
            <a:pPr>
              <a:defRPr/>
            </a:pPr>
            <a:endParaRPr lang="it-IT" sz="12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10" name="Rettangolo 109"/>
          <p:cNvSpPr/>
          <p:nvPr userDrawn="1"/>
        </p:nvSpPr>
        <p:spPr>
          <a:xfrm>
            <a:off x="5364088" y="3399769"/>
            <a:ext cx="1081087" cy="605294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GRI</a:t>
            </a:r>
          </a:p>
        </p:txBody>
      </p:sp>
      <p:sp>
        <p:nvSpPr>
          <p:cNvPr id="111" name="CasellaDiTesto 44"/>
          <p:cNvSpPr txBox="1"/>
          <p:nvPr userDrawn="1"/>
        </p:nvSpPr>
        <p:spPr>
          <a:xfrm rot="16200000">
            <a:off x="4888767" y="1464761"/>
            <a:ext cx="581025" cy="47705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 b="1" dirty="0">
                <a:solidFill>
                  <a:srgbClr val="FECB00"/>
                </a:solidFill>
                <a:effectLst/>
                <a:latin typeface="Trebuchet MS" pitchFamily="34" charset="0"/>
              </a:rPr>
              <a:t>PRI</a:t>
            </a:r>
          </a:p>
          <a:p>
            <a:pPr>
              <a:defRPr/>
            </a:pPr>
            <a:endParaRPr lang="it-IT" sz="105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12" name="CasellaDiTesto 45"/>
          <p:cNvSpPr txBox="1"/>
          <p:nvPr userDrawn="1"/>
        </p:nvSpPr>
        <p:spPr>
          <a:xfrm>
            <a:off x="3563888" y="3573015"/>
            <a:ext cx="2665413" cy="5539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600" b="1" dirty="0">
                <a:solidFill>
                  <a:srgbClr val="FECB00"/>
                </a:solidFill>
                <a:effectLst/>
                <a:latin typeface="Trebuchet MS" pitchFamily="34" charset="0"/>
              </a:rPr>
              <a:t>Risparmio Gestito</a:t>
            </a:r>
          </a:p>
          <a:p>
            <a:pPr>
              <a:defRPr/>
            </a:pPr>
            <a:endParaRPr lang="it-IT" sz="1400" dirty="0"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13" name="CasellaDiTesto 46"/>
          <p:cNvSpPr txBox="1"/>
          <p:nvPr userDrawn="1"/>
        </p:nvSpPr>
        <p:spPr>
          <a:xfrm rot="16200000">
            <a:off x="7113121" y="2967400"/>
            <a:ext cx="1441450" cy="49244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200" b="1" dirty="0">
              <a:ln w="3175">
                <a:noFill/>
              </a:ln>
              <a:solidFill>
                <a:srgbClr val="FECB00"/>
              </a:solidFill>
              <a:effectLst/>
              <a:latin typeface="Trebuchet MS" pitchFamily="34" charset="0"/>
            </a:endParaRPr>
          </a:p>
          <a:p>
            <a:pPr>
              <a:defRPr/>
            </a:pPr>
            <a:endParaRPr lang="it-IT" sz="1400" dirty="0">
              <a:ln w="3175">
                <a:noFill/>
              </a:ln>
              <a:solidFill>
                <a:srgbClr val="FECB00"/>
              </a:solidFill>
              <a:effectLst/>
              <a:latin typeface="Trebuchet MS" pitchFamily="34" charset="0"/>
            </a:endParaRPr>
          </a:p>
        </p:txBody>
      </p:sp>
      <p:sp>
        <p:nvSpPr>
          <p:cNvPr id="114" name="Rettangolo 113"/>
          <p:cNvSpPr/>
          <p:nvPr userDrawn="1"/>
        </p:nvSpPr>
        <p:spPr>
          <a:xfrm>
            <a:off x="5436096" y="1978185"/>
            <a:ext cx="3405188" cy="518283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rPr>
              <a:t>Stakeholder</a:t>
            </a:r>
            <a:endParaRPr lang="it-IT" sz="1800" b="1" spc="3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49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2059" y="5949281"/>
            <a:ext cx="7029599" cy="576064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FECB00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126275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7164-8B63-4B61-9AA7-D63C00F0422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E3B9-3CE8-4D84-ACFB-0EA31C30CBC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="1" i="1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E33D-42F0-4CB6-B4FF-E9025CE2BE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i="1" cap="all">
                <a:latin typeface="Cambria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8190-B2FA-49E8-9378-4DE82BA161B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448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86750" y="6286500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FF"/>
                </a:solidFill>
                <a:latin typeface="+mn-lt"/>
              </a:defRPr>
            </a:lvl1pPr>
          </a:lstStyle>
          <a:p>
            <a:pPr>
              <a:defRPr/>
            </a:pPr>
            <a:fld id="{ED6DF9D8-823D-4FCA-B6CD-59425E748B6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95250"/>
            <a:ext cx="1285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1 11"/>
          <p:cNvCxnSpPr/>
          <p:nvPr/>
        </p:nvCxnSpPr>
        <p:spPr>
          <a:xfrm rot="16200000" flipV="1">
            <a:off x="-3059906" y="3417094"/>
            <a:ext cx="6562725" cy="1428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42875" y="214313"/>
            <a:ext cx="7500938" cy="0"/>
          </a:xfrm>
          <a:prstGeom prst="line">
            <a:avLst/>
          </a:prstGeom>
          <a:ln w="15875">
            <a:solidFill>
              <a:srgbClr val="FE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66" r:id="rId3"/>
    <p:sldLayoutId id="2147483960" r:id="rId4"/>
    <p:sldLayoutId id="2147483971" r:id="rId5"/>
    <p:sldLayoutId id="2147483958" r:id="rId6"/>
    <p:sldLayoutId id="2147483959" r:id="rId7"/>
    <p:sldLayoutId id="2147483969" r:id="rId8"/>
    <p:sldLayoutId id="2147483957" r:id="rId9"/>
    <p:sldLayoutId id="2147483962" r:id="rId10"/>
    <p:sldLayoutId id="2147483961" r:id="rId11"/>
    <p:sldLayoutId id="2147483975" r:id="rId12"/>
    <p:sldLayoutId id="21474839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kern="1200">
          <a:solidFill>
            <a:srgbClr val="0000FF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80000"/>
        <a:buFont typeface="Calibri" pitchFamily="34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ottotitolo 8"/>
          <p:cNvSpPr>
            <a:spLocks noGrp="1"/>
          </p:cNvSpPr>
          <p:nvPr>
            <p:ph type="subTitle" idx="4294967295"/>
          </p:nvPr>
        </p:nvSpPr>
        <p:spPr>
          <a:xfrm>
            <a:off x="1691680" y="3284984"/>
            <a:ext cx="5759450" cy="1488440"/>
          </a:xfrm>
          <a:solidFill>
            <a:srgbClr val="FECB00">
              <a:alpha val="78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101600" dir="8460000" sx="99000" sy="99000" algn="ctr">
              <a:srgbClr val="000000">
                <a:alpha val="1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it-IT" b="1" i="1" dirty="0" smtClean="0">
                <a:solidFill>
                  <a:srgbClr val="0000FF"/>
                </a:solidFill>
                <a:latin typeface="Cambria" pitchFamily="18" charset="0"/>
                <a:ea typeface="ＭＳ Ｐゴシック"/>
                <a:cs typeface="ＭＳ Ｐゴシック"/>
              </a:rPr>
              <a:t>INVESTIMENTI SOSTENIBILI E FINANZA PARTECIPATA: IL DIALOGO CON I PORTATORI </a:t>
            </a:r>
            <a:r>
              <a:rPr lang="it-IT" b="1" i="1" dirty="0" err="1" smtClean="0">
                <a:solidFill>
                  <a:srgbClr val="0000FF"/>
                </a:solidFill>
                <a:latin typeface="Cambria" pitchFamily="18" charset="0"/>
                <a:ea typeface="ＭＳ Ｐゴシック"/>
                <a:cs typeface="ＭＳ Ｐゴシック"/>
              </a:rPr>
              <a:t>DI</a:t>
            </a:r>
            <a:r>
              <a:rPr lang="it-IT" b="1" i="1" dirty="0" smtClean="0">
                <a:solidFill>
                  <a:srgbClr val="0000FF"/>
                </a:solidFill>
                <a:latin typeface="Cambria" pitchFamily="18" charset="0"/>
                <a:ea typeface="ＭＳ Ｐゴシック"/>
                <a:cs typeface="ＭＳ Ｐゴシック"/>
              </a:rPr>
              <a:t> INTERESSE</a:t>
            </a:r>
          </a:p>
        </p:txBody>
      </p:sp>
      <p:pic>
        <p:nvPicPr>
          <p:cNvPr id="7172" name="Picture 14" descr="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841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6" descr="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841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0" descr="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841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O:\CLE\Comunicazione\Logo\ETICAgruppo4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42" y="1145302"/>
            <a:ext cx="3600450" cy="113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AutoShape 4" descr="data:image/jpg;base64,/9j/4AAQSkZJRgABAQAAAQABAAD/2wCEAAkGBggGBQkIBwgKCQkKDRYODQwMDRoTFBAWHxwhIB8cHh4jJzIqIyUvJR4eKzssLzM1RDg4ISo9QTw2TDI/ODUBCQoKDQsNGg4OGTUkHh01NTU1NTQ1LTYtNTU1NTUpNTU1NS8pKSw1KjUwKSw2LCw1KTQyNi01MDUxLDYpNSk2MP/AABEIABIAVQMBIgACEQEDEQH/xAAbAAEAAgIDAAAAAAAAAAAAAAAABQYCBwEDBP/EAC0QAAICAgEDAgUCBwAAAAAAAAECAwQAEQUGITESYRMiQVFxMpEHFBUjQoGh/8QAGAEBAAMBAAAAAAAAAAAAAAAAAAECBQP/xAAcEQACAQUBAAAAAAAAAAAAAAAAAgERITFBQhP/2gAMAwEAAhEDEQA/AKpL0jOvTFXnIJ1npyECwEX563zFdsv1BKsAfbPDyXDyUuStVqxe4lU6eaOIhfH/AAfnJbjurU4OXipePEkvwKprXq86ARWFaR3I8nY+fXcf4g/XWTNb+IPGV7omSrbhStyE1uGKP06nV09Pok79taA383btrNWrxoyKJO6FX6e6dl53lK1SSRqaWm9EU8kTFC58Dfv3H5xN060NOdzK5sx23qx1hCS8hTXqI141sb/Iz28z1WbvB8NUpz3IWoJ/cTfpiLhiysoDH9OyBseP2yWfr+lc6ivWrNSWvWt0vgbrojPHKSru+m7HbA77+NfbJmXyIhMFLjoWpkkaKtM6xHTlYyQh9/tmDQSpEsrRusbEhXKnRI86ObW4C4tvpJrEl+zUkt2rfw78sPxFjDqoYysjAKT523j6eMipopepeg6/G8fx/IrIjwS/zFp0WFikZRgGdwPT37aA9/vkel7k+VrSVHpPh25/qqhx4iaWOaYfFVSRqMfqO/p23nV1JxI4LqS/xqOZErTMisfJX6b99ZsfhuVo/wALKQabiFnsWRp7I5CF5XH2CLvS79/zlFu8Py/PWG5cRpY/qDPMzI40jF9FTvWjsrofZl++FeZaugyRC02QGMzmhevO8MgAeNirAEHuOx7jscwzscRjGMAYxjAGMYwCX6VVZOdjV1DL6HbRGxsKdH8jIy1ZmuWXkszSTvs/NIxY/uc5xlei/J1AAeBlg4C3YTiOU9E8q+iAKunI0NMdD/eMYbBC5IBmLsWYlmJ2SfJzjGMsVGMYwD//2Q=="/>
          <p:cNvSpPr>
            <a:spLocks noChangeAspect="1" noChangeArrowheads="1"/>
          </p:cNvSpPr>
          <p:nvPr/>
        </p:nvSpPr>
        <p:spPr bwMode="auto">
          <a:xfrm>
            <a:off x="155575" y="-136525"/>
            <a:ext cx="809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7179" name="AutoShape 6" descr="data:image/jpg;base64,/9j/4AAQSkZJRgABAQAAAQABAAD/2wCEAAkGBggGBQkIBwgKCQkKDRYODQwMDRoTFBAWHxwhIB8cHh4jJzIqIyUvJR4eKzssLzM1RDg4ISo9QTw2TDI/ODUBCQoKDQsNGg4OGTUkHh01NTU1NTQ1LTYtNTU1NTUpNTU1NS8pKSw1KjUwKSw2LCw1KTQyNi01MDUxLDYpNSk2MP/AABEIABIAVQMBIgACEQEDEQH/xAAbAAEAAgIDAAAAAAAAAAAAAAAABQYCBwEDBP/EAC0QAAICAgEDAgUCBwAAAAAAAAECAwQAEQUGITESYRMiQVFxMpEHFBUjQoGh/8QAGAEBAAMBAAAAAAAAAAAAAAAAAAECBQP/xAAcEQACAQUBAAAAAAAAAAAAAAAAAgERITFBQhP/2gAMAwEAAhEDEQA/AKpL0jOvTFXnIJ1npyECwEX563zFdsv1BKsAfbPDyXDyUuStVqxe4lU6eaOIhfH/AAfnJbjurU4OXipePEkvwKprXq86ARWFaR3I8nY+fXcf4g/XWTNb+IPGV7omSrbhStyE1uGKP06nV09Pok79taA383btrNWrxoyKJO6FX6e6dl53lK1SSRqaWm9EU8kTFC58Dfv3H5xN060NOdzK5sx23qx1hCS8hTXqI141sb/Iz28z1WbvB8NUpz3IWoJ/cTfpiLhiysoDH9OyBseP2yWfr+lc6ivWrNSWvWt0vgbrojPHKSru+m7HbA77+NfbJmXyIhMFLjoWpkkaKtM6xHTlYyQh9/tmDQSpEsrRusbEhXKnRI86ObW4C4tvpJrEl+zUkt2rfw78sPxFjDqoYysjAKT523j6eMipopepeg6/G8fx/IrIjwS/zFp0WFikZRgGdwPT37aA9/vkel7k+VrSVHpPh25/qqhx4iaWOaYfFVSRqMfqO/p23nV1JxI4LqS/xqOZErTMisfJX6b99ZsfhuVo/wALKQabiFnsWRp7I5CF5XH2CLvS79/zlFu8Py/PWG5cRpY/qDPMzI40jF9FTvWjsrofZl++FeZaugyRC02QGMzmhevO8MgAeNirAEHuOx7jscwzscRjGMAYxjAGMYwCX6VVZOdjV1DL6HbRGxsKdH8jIy1ZmuWXkszSTvs/NIxY/uc5xlei/J1AAeBlg4C3YTiOU9E8q+iAKunI0NMdD/eMYbBC5IBmLsWYlmJ2SfJzjGMsVGMYwD//2Q=="/>
          <p:cNvSpPr>
            <a:spLocks noChangeAspect="1" noChangeArrowheads="1"/>
          </p:cNvSpPr>
          <p:nvPr/>
        </p:nvSpPr>
        <p:spPr bwMode="auto">
          <a:xfrm>
            <a:off x="155575" y="-136525"/>
            <a:ext cx="809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7180" name="CasellaDiTesto 11"/>
          <p:cNvSpPr txBox="1">
            <a:spLocks noChangeArrowheads="1"/>
          </p:cNvSpPr>
          <p:nvPr/>
        </p:nvSpPr>
        <p:spPr bwMode="auto">
          <a:xfrm>
            <a:off x="3635375" y="5805264"/>
            <a:ext cx="201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latin typeface="Calibri" pitchFamily="34" charset="0"/>
              </a:rPr>
              <a:t>31 Ottobre 2013</a:t>
            </a:r>
            <a:endParaRPr lang="it-IT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0" name="Picture 7" descr="O:\COMMERCIALE\6_Comunicazione\Grafica\Loghi\Etica SGR\logo 10 anni\Logo_10anni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37" y="4162222"/>
            <a:ext cx="1893505" cy="99528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764877"/>
            <a:ext cx="2556748" cy="187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11156"/>
          </a:xfrm>
        </p:spPr>
        <p:txBody>
          <a:bodyPr/>
          <a:lstStyle/>
          <a:p>
            <a:r>
              <a:rPr lang="it-IT" dirty="0" smtClean="0"/>
              <a:t>Cosa intende Etica Sgr per investimento socialmente responsabile?</a:t>
            </a:r>
          </a:p>
        </p:txBody>
      </p:sp>
      <p:sp>
        <p:nvSpPr>
          <p:cNvPr id="7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E7A17-6FBB-4B90-8A8B-C16C1050666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291" name="Segnaposto contenuto 2"/>
          <p:cNvSpPr>
            <a:spLocks noGrp="1"/>
          </p:cNvSpPr>
          <p:nvPr>
            <p:ph idx="12"/>
          </p:nvPr>
        </p:nvSpPr>
        <p:spPr>
          <a:xfrm>
            <a:off x="457200" y="1268760"/>
            <a:ext cx="8219256" cy="4968552"/>
          </a:xfrm>
        </p:spPr>
        <p:txBody>
          <a:bodyPr/>
          <a:lstStyle/>
          <a:p>
            <a:r>
              <a:rPr lang="it-IT" sz="1600" dirty="0" smtClean="0"/>
              <a:t>Adottare nei </a:t>
            </a:r>
            <a:r>
              <a:rPr lang="it-IT" sz="1600" dirty="0" smtClean="0">
                <a:solidFill>
                  <a:srgbClr val="0000FF"/>
                </a:solidFill>
              </a:rPr>
              <a:t>processi di selezione dei titoli </a:t>
            </a:r>
            <a:r>
              <a:rPr lang="it-IT" sz="1600" dirty="0" smtClean="0"/>
              <a:t>e di gestione dei portafogli </a:t>
            </a:r>
            <a:r>
              <a:rPr lang="it-IT" sz="1600" dirty="0" smtClean="0">
                <a:solidFill>
                  <a:srgbClr val="0000FF"/>
                </a:solidFill>
              </a:rPr>
              <a:t>valutazioni di carattere sociale, etico ed ambientale</a:t>
            </a:r>
            <a:r>
              <a:rPr lang="it-IT" sz="1600" dirty="0" smtClean="0"/>
              <a:t> in presenza di una precisa e responsabile politica di esercizio dei diritti connessi alla proprietà dei titoli</a:t>
            </a:r>
          </a:p>
          <a:p>
            <a:endParaRPr lang="it-IT" dirty="0" smtClean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="" xmlns:p14="http://schemas.microsoft.com/office/powerpoint/2010/main" val="2756073961"/>
              </p:ext>
            </p:extLst>
          </p:nvPr>
        </p:nvGraphicFramePr>
        <p:xfrm>
          <a:off x="899592" y="2204864"/>
          <a:ext cx="72008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a 12"/>
          <p:cNvGraphicFramePr/>
          <p:nvPr/>
        </p:nvGraphicFramePr>
        <p:xfrm>
          <a:off x="1115616" y="4941168"/>
          <a:ext cx="71287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971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5" t="782" r="1250" b="967"/>
          <a:stretch/>
        </p:blipFill>
        <p:spPr bwMode="auto">
          <a:xfrm>
            <a:off x="5029801" y="3068960"/>
            <a:ext cx="2134487" cy="3023946"/>
          </a:xfrm>
          <a:prstGeom prst="rect">
            <a:avLst/>
          </a:prstGeom>
          <a:ln>
            <a:noFill/>
          </a:ln>
          <a:effectLst>
            <a:outerShdw blurRad="292100" dist="139700" sx="95000" sy="95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Bilancio Integrato</a:t>
            </a:r>
            <a:endParaRPr lang="en-US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B0202-FB4B-4D36-8CEB-35C691B3371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3" y="980728"/>
            <a:ext cx="813722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it-IT" sz="1600" dirty="0" smtClean="0">
                <a:latin typeface="+mn-lt"/>
              </a:rPr>
              <a:t>Etica </a:t>
            </a:r>
            <a:r>
              <a:rPr lang="it-IT" sz="1600" dirty="0">
                <a:latin typeface="+mn-lt"/>
              </a:rPr>
              <a:t>Sgr è la prima Società di Gestione del Risparmio italiana a dotarsi di un </a:t>
            </a:r>
            <a:r>
              <a:rPr lang="it-IT" sz="1600" b="1" dirty="0">
                <a:latin typeface="+mn-lt"/>
              </a:rPr>
              <a:t>bilancio integrato</a:t>
            </a:r>
          </a:p>
          <a:p>
            <a:pPr marL="355600" indent="-355600" algn="just"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it-IT" sz="1600" b="1" dirty="0">
                <a:latin typeface="+mn-lt"/>
              </a:rPr>
              <a:t>Dati ESG </a:t>
            </a:r>
            <a:r>
              <a:rPr lang="it-IT" sz="1600" dirty="0">
                <a:latin typeface="+mn-lt"/>
              </a:rPr>
              <a:t>e finanziari in un unico documento</a:t>
            </a:r>
          </a:p>
          <a:p>
            <a:pPr marL="355600" indent="-355600" algn="just"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it-IT" sz="1600" dirty="0">
                <a:latin typeface="+mn-lt"/>
              </a:rPr>
              <a:t>Riferimento alle </a:t>
            </a:r>
            <a:r>
              <a:rPr lang="it-IT" sz="1600" b="1" dirty="0">
                <a:latin typeface="+mn-lt"/>
              </a:rPr>
              <a:t>linee guida del GRI </a:t>
            </a:r>
            <a:r>
              <a:rPr lang="it-IT" sz="1600" dirty="0">
                <a:latin typeface="+mn-lt"/>
              </a:rPr>
              <a:t>(</a:t>
            </a:r>
            <a:r>
              <a:rPr lang="it-IT" sz="1600" i="1" dirty="0">
                <a:latin typeface="+mn-lt"/>
              </a:rPr>
              <a:t>Global Reporting </a:t>
            </a:r>
            <a:r>
              <a:rPr lang="it-IT" sz="1600" i="1" dirty="0" err="1">
                <a:latin typeface="+mn-lt"/>
              </a:rPr>
              <a:t>Initiative</a:t>
            </a:r>
            <a:r>
              <a:rPr lang="it-IT" sz="1600" dirty="0">
                <a:latin typeface="+mn-lt"/>
              </a:rPr>
              <a:t>), livello </a:t>
            </a:r>
            <a:r>
              <a:rPr lang="it-IT" sz="1600" dirty="0" smtClean="0">
                <a:latin typeface="+mn-lt"/>
              </a:rPr>
              <a:t>B+</a:t>
            </a:r>
          </a:p>
          <a:p>
            <a:pPr marL="355600" indent="-355600" algn="just"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it-IT" sz="1600" dirty="0" smtClean="0">
                <a:latin typeface="+mn-lt"/>
              </a:rPr>
              <a:t>Assegnazione </a:t>
            </a:r>
            <a:r>
              <a:rPr lang="it-IT" sz="1600" dirty="0">
                <a:latin typeface="+mn-lt"/>
              </a:rPr>
              <a:t>l</a:t>
            </a:r>
            <a:r>
              <a:rPr lang="it-IT" sz="1600" b="1" dirty="0">
                <a:latin typeface="+mn-lt"/>
              </a:rPr>
              <a:t>'Oscar di </a:t>
            </a:r>
            <a:r>
              <a:rPr lang="it-IT" sz="1600" b="1" dirty="0" smtClean="0">
                <a:latin typeface="+mn-lt"/>
              </a:rPr>
              <a:t>Bilancio </a:t>
            </a:r>
            <a:r>
              <a:rPr lang="it-IT" sz="1600" dirty="0" smtClean="0">
                <a:latin typeface="+mn-lt"/>
              </a:rPr>
              <a:t>al</a:t>
            </a:r>
            <a:r>
              <a:rPr lang="it-IT" sz="1600" b="1" dirty="0" smtClean="0">
                <a:latin typeface="+mn-lt"/>
              </a:rPr>
              <a:t> Bilancio Integrato 2011 </a:t>
            </a:r>
            <a:r>
              <a:rPr lang="it-IT" sz="1600" dirty="0" smtClean="0">
                <a:latin typeface="+mn-lt"/>
              </a:rPr>
              <a:t>nella </a:t>
            </a:r>
            <a:r>
              <a:rPr lang="it-IT" sz="1600" dirty="0">
                <a:latin typeface="+mn-lt"/>
              </a:rPr>
              <a:t>categoria "Medie e Piccole Imprese Bancarie e Finanziarie (non quotate)</a:t>
            </a:r>
            <a:endParaRPr lang="it-IT" sz="1600" dirty="0" smtClean="0">
              <a:latin typeface="+mn-lt"/>
            </a:endParaRPr>
          </a:p>
        </p:txBody>
      </p:sp>
      <p:pic>
        <p:nvPicPr>
          <p:cNvPr id="2050" name="Picture 2" descr="C:\Users\drizzitano\Desktop\Immagine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53" r="5073"/>
          <a:stretch/>
        </p:blipFill>
        <p:spPr bwMode="auto">
          <a:xfrm>
            <a:off x="6639678" y="4149080"/>
            <a:ext cx="1820754" cy="1882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8487">
            <a:off x="770003" y="3199807"/>
            <a:ext cx="3676252" cy="2607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62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portatori di interesse di Etica Sgr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572EC-A879-4575-9520-CA49A3602FEB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980728"/>
            <a:ext cx="77438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rientrata 4">
            <a:hlinkClick r:id="rId3" action="ppaction://hlinksldjump"/>
          </p:cNvPr>
          <p:cNvSpPr/>
          <p:nvPr/>
        </p:nvSpPr>
        <p:spPr>
          <a:xfrm rot="18830823">
            <a:off x="828042" y="5593796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rientrata 5">
            <a:hlinkClick r:id="rId4" action="ppaction://hlinksldjump"/>
          </p:cNvPr>
          <p:cNvSpPr/>
          <p:nvPr/>
        </p:nvSpPr>
        <p:spPr>
          <a:xfrm rot="2216190">
            <a:off x="1489983" y="1038493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rientrata 6">
            <a:hlinkClick r:id="rId5" action="ppaction://hlinksldjump"/>
          </p:cNvPr>
          <p:cNvSpPr/>
          <p:nvPr/>
        </p:nvSpPr>
        <p:spPr>
          <a:xfrm rot="12979463">
            <a:off x="8244867" y="5377772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403648" y="2276872"/>
            <a:ext cx="3096344" cy="164440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atin typeface="Cambria" pitchFamily="18" charset="0"/>
              </a:rPr>
              <a:t>Gruppo di discussione sulla rendicontazione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Cambria" pitchFamily="18" charset="0"/>
              </a:rPr>
              <a:t>Università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Cambria" pitchFamily="18" charset="0"/>
              </a:rPr>
              <a:t>Sindacati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Cambria" pitchFamily="18" charset="0"/>
              </a:rPr>
              <a:t>Giornalisti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Cambria" pitchFamily="18" charset="0"/>
              </a:rPr>
              <a:t>Consulenti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Cambria" pitchFamily="18" charset="0"/>
              </a:rPr>
              <a:t>Comunità finanziaria</a:t>
            </a:r>
            <a:endParaRPr lang="it-IT" sz="1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" name="Picture 8" descr="O:\COMMERCIALE\6_Comunicazione\Grafica\Nuova brand image\elementi grafici\cerchio stella blu 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262" flipH="1">
            <a:off x="377586" y="1241441"/>
            <a:ext cx="4322319" cy="5118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5C389-76E8-4A1D-B764-4402669F0F3B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7115196" cy="5111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Comunità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http://us.123rf.com/400wm/400/400/lightwise/lightwise1109/lightwise110900278/10743649-focus-group-con-brainstorming-di-idee-nuove-lavorando-come-un-team-creativo-per-trovare-concetti-i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673624" cy="3726866"/>
          </a:xfrm>
          <a:prstGeom prst="rect">
            <a:avLst/>
          </a:prstGeom>
          <a:noFill/>
        </p:spPr>
      </p:pic>
      <p:sp>
        <p:nvSpPr>
          <p:cNvPr id="7" name="Freccia a destra rientrata 6">
            <a:hlinkClick r:id="rId4" action="ppaction://hlinksldjump"/>
          </p:cNvPr>
          <p:cNvSpPr/>
          <p:nvPr/>
        </p:nvSpPr>
        <p:spPr>
          <a:xfrm rot="16200000">
            <a:off x="7668802" y="6025843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339752" y="4581128"/>
            <a:ext cx="4248472" cy="151216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atin typeface="+mj-lt"/>
              </a:rPr>
              <a:t>Persone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 smtClean="0">
              <a:latin typeface="+mj-lt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+mj-lt"/>
              </a:rPr>
              <a:t>Dipendenti </a:t>
            </a:r>
            <a:r>
              <a:rPr lang="it-IT" sz="2400" dirty="0" smtClean="0">
                <a:latin typeface="+mj-lt"/>
              </a:rPr>
              <a:t>e </a:t>
            </a:r>
            <a:r>
              <a:rPr lang="it-IT" sz="2400" dirty="0" smtClean="0">
                <a:latin typeface="+mj-lt"/>
              </a:rPr>
              <a:t>collaboratori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 smtClean="0">
              <a:latin typeface="+mj-lt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b="1" i="1" dirty="0" smtClean="0">
                <a:solidFill>
                  <a:srgbClr val="FF0000"/>
                </a:solidFill>
                <a:latin typeface="+mj-lt"/>
              </a:rPr>
              <a:t>Indagine di soddisfazione</a:t>
            </a:r>
            <a:endParaRPr lang="it-IT" sz="2000" b="1" i="1" dirty="0">
              <a:solidFill>
                <a:srgbClr val="FF0000"/>
              </a:solidFill>
              <a:latin typeface="+mj-lt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b="1" i="1" dirty="0" smtClean="0">
                <a:solidFill>
                  <a:srgbClr val="FF0000"/>
                </a:solidFill>
                <a:latin typeface="+mj-lt"/>
              </a:rPr>
              <a:t>Questionario rendicontazione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9" descr="O:\COMMERCIALE\6_Comunicazione\Grafica\Nuova brand image\elementi grafici\cerchio stella blu 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209" flipH="1">
            <a:off x="921846" y="3701889"/>
            <a:ext cx="6249599" cy="3089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5C389-76E8-4A1D-B764-4402669F0F3B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7115196" cy="5111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Persone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9458" name="Picture 2" descr="http://www.idealista.it/news/archivie/imagecache/noticia/23/dipende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4704"/>
            <a:ext cx="5810250" cy="2819401"/>
          </a:xfrm>
          <a:prstGeom prst="rect">
            <a:avLst/>
          </a:prstGeom>
          <a:noFill/>
        </p:spPr>
      </p:pic>
      <p:sp>
        <p:nvSpPr>
          <p:cNvPr id="7" name="Freccia a destra rientrata 6">
            <a:hlinkClick r:id="rId4" action="ppaction://hlinksldjump"/>
          </p:cNvPr>
          <p:cNvSpPr/>
          <p:nvPr/>
        </p:nvSpPr>
        <p:spPr>
          <a:xfrm rot="16200000">
            <a:off x="7668802" y="6025843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27584" y="980728"/>
            <a:ext cx="3240360" cy="151216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latin typeface="+mj-lt"/>
              </a:rPr>
              <a:t>Clienti dettaglio e </a:t>
            </a:r>
            <a:r>
              <a:rPr lang="it-IT" sz="2000" b="1" dirty="0" smtClean="0">
                <a:latin typeface="+mj-lt"/>
              </a:rPr>
              <a:t>istituzionali</a:t>
            </a:r>
            <a:endParaRPr lang="it-IT" sz="20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Indagine di soddisfazione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Questionario rendicontazione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115616" y="3284984"/>
            <a:ext cx="3024336" cy="10339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+mj-lt"/>
              </a:rPr>
              <a:t>Fornitori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Questionario rendicontazione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Tavola rotonda (in preparazione</a:t>
            </a:r>
            <a:r>
              <a:rPr lang="it-IT" sz="1400" b="1" i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938268" y="4251442"/>
            <a:ext cx="3234132" cy="10497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+mj-lt"/>
              </a:rPr>
              <a:t>Collocatori</a:t>
            </a:r>
          </a:p>
          <a:p>
            <a:pPr marL="346075" indent="-1714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Questionario rendicontazione</a:t>
            </a:r>
          </a:p>
          <a:p>
            <a:pPr marL="346075" indent="-1714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Giornata dei Fond</a:t>
            </a:r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i</a:t>
            </a:r>
          </a:p>
          <a:p>
            <a:pPr marL="631825" lvl="1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 smtClean="0">
              <a:latin typeface="+mj-lt"/>
            </a:endParaRPr>
          </a:p>
          <a:p>
            <a:pPr marL="460375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400" b="1" dirty="0" smtClean="0">
              <a:latin typeface="+mj-lt"/>
            </a:endParaRPr>
          </a:p>
          <a:p>
            <a:pPr marL="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b="1" dirty="0" smtClean="0">
              <a:latin typeface="+mj-lt"/>
            </a:endParaRPr>
          </a:p>
          <a:p>
            <a:pPr marL="460375" indent="-28575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j-lt"/>
            </a:endParaRPr>
          </a:p>
        </p:txBody>
      </p:sp>
      <p:pic>
        <p:nvPicPr>
          <p:cNvPr id="11" name="Picture 7" descr="O:\COMMERCIALE\6_Comunicazione\Grafica\Nuova brand image\elementi grafici\cerchio stella blu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5" y="3933056"/>
            <a:ext cx="4106967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99592" y="5097130"/>
            <a:ext cx="4104456" cy="1428214"/>
          </a:xfrm>
          <a:prstGeom prst="ellips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fontAlgn="auto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+mj-lt"/>
              </a:rPr>
              <a:t>Imprese  oggetto di dialogo</a:t>
            </a:r>
          </a:p>
          <a:p>
            <a:pPr marL="285750" indent="-285750" fontAlgn="auto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Questionario rendicontazione</a:t>
            </a:r>
          </a:p>
          <a:p>
            <a:pPr marL="285750" indent="-285750" fontAlgn="auto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i="1" dirty="0" smtClean="0">
                <a:solidFill>
                  <a:srgbClr val="FF0000"/>
                </a:solidFill>
                <a:latin typeface="+mj-lt"/>
              </a:rPr>
              <a:t>Incontri con CSR Manager</a:t>
            </a:r>
            <a:endParaRPr lang="it-IT" sz="1600" b="1" i="1" dirty="0" smtClean="0">
              <a:latin typeface="+mj-lt"/>
            </a:endParaRPr>
          </a:p>
        </p:txBody>
      </p:sp>
      <p:pic>
        <p:nvPicPr>
          <p:cNvPr id="15" name="Picture 7" descr="O:\COMMERCIALE\6_Comunicazione\Grafica\Nuova brand image\elementi grafici\cerchio stella blu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563" y="4855954"/>
            <a:ext cx="3903485" cy="2029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O:\COMMERCIALE\6_Comunicazione\Grafica\Nuova brand image\elementi grafici\cerchio stella blu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2924944"/>
            <a:ext cx="3312368" cy="187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O:\COMMERCIALE\6_Comunicazione\Grafica\Nuova brand image\elementi grafici\cerchio stella blu 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464496" cy="214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C389-76E8-4A1D-B764-4402669F0F3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274638"/>
            <a:ext cx="7115196" cy="5111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Mercato</a:t>
            </a:r>
          </a:p>
        </p:txBody>
      </p:sp>
      <p:sp>
        <p:nvSpPr>
          <p:cNvPr id="5" name="Freccia a destra rientrata 4">
            <a:hlinkClick r:id="rId4" action="ppaction://hlinksldjump"/>
          </p:cNvPr>
          <p:cNvSpPr/>
          <p:nvPr/>
        </p:nvSpPr>
        <p:spPr>
          <a:xfrm rot="16200000">
            <a:off x="7668802" y="6025843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482" name="AutoShape 2" descr="data:image/jpeg;base64,/9j/4AAQSkZJRgABAQAAAQABAAD/2wCEAAkGBhQSERUUEhQVFRQUFxQUFBcVFxQUFBQUFRQVFBQUFBQXHCYeFxwkGRQUHy8gJCcpLCwsFR4xNTAqNSYrLCkBCQoKDgwOGg8PGi8kHCQsLCwsLCwsLCwsKSwsLCwsLCwsLCwsLCksLCwsLCwsLCwpLCwsKSwsLCwsLCwsLCwsLP/AABEIALgBEgMBIgACEQEDEQH/xAAcAAABBQEBAQAAAAAAAAAAAAADAAECBAUGBwj/xAA9EAABAwIDBQUGBAUDBQAAAAABAAIDBBEFITEGEkFRYRMicYHwFDKRobHBB0LR4RVDUmKSIzNygqKywvH/xAAZAQACAwEAAAAAAAAAAAAAAAACAwABBAX/xAAoEQADAAICAQQBBAMBAAAAAAAAAQIDERIhMQQTIkFRFDJhgUJikVL/2gAMAwEAAhEDEQA/AKW6olqcSc1IuXB0dnYB7UIhHeUEoWi0yICm1qTWqzHGiSKbA9mhujV4xoEjETRSZRc1DIVh7UIoQwdk+4nUgVZB4wrMYQGsurMTeabKFUwwckXlHjp0YUqepYp0jOeShOBWs6kQHUyntsnMoNjKKynVuOBWmU6OcYNZDO9lQ5KdbXsyBNSpntgczBkjVd7VrTUypSwIHAasDHmLKIapNbYoxj4qJFNgdxRLFc3EN1kfEDkVuzS7FHLwomZTom2BMKE6NFfKUB5KhBwwKYAQACjMpyrWwXolvBJT9lSRaYGzcMKG6GyMEzguUkzo7K5I4oTkaVqrkKaL2SaVYjQGLQp4ropkGqIBihJGtaOkQ56VN9sXzMKVirOatOohVJ8aW5GKivup2hE3FNkatSR0ShjV6GG6HBGtSliCfEiaojDFbXRX2QXR4oG2RWw7umYWpTozutlR1Kq8tItnduMlUqGlE0VsoRUuawNs8UEbWsYe9ck9NFZxfGSzutPe+i5fHqB4ibK+/eJAv5JVaa4m70+LT53/AEdNsRjvbMMcnvMF2nm2+nl91u1MzQvKtk8S7KdpOl7O/wCJyPyXrz8OyvrxB5pk7W5/Bmzpb5LwzBqKoclnTznkt6ooVQmpFHLFqkYxJJVuGLJNJFYq5SxXCpSR0C9jyVaWlstcyBoJcQAM7lctiG2cDXENu63LRFxQKbZoezJ/ZFgx7csJ9w/FaVJtRE/UEfNC3M+Q1F14LbqVVZobLTZVMcMiqdXKES4vwLfKXpoqRszV6KBZraqxVyKuKJIFtlvsEkH2wpI9AbNJqVkmhPZc3ijo7BPagOYrbkBxQ1JaoeKJalJTHgs2IraoGEooQNMv045hRqmK/DS5IFTGWrQ10J2c5VMWfI1blWAVlTMzWepHSykQnaiFqdrVSkvkThatajp7qjTNW7h0eafjkVdGjR4fkr7aJW6KEWVtzGgXJWpIzNmLJTbuYXK7R7QgdyP3tCeSvbVbTi5ihzOhI+yz8H2YNu1l11AP3S29vSNmPGsa9zJ/SM/BNny52/L42K6bHdmxU0j4wO8BvR/8mjIeeY81KOSxstyllyyRqEloRkz1Vcj5pIMcmeVivYdhtoBKxsLz3gP9M8wPyHw4fBcj+LGzhhqO2YO5Nd2Wgf8AnHTW/n0WJsziDmkWNnMIcPBKy7nVr68mrGpyJx+e0ezVULQsyoLAozV7HNDt73gDbl0WZNUs6lOdzrezBxretAK6pZwVN2OMiF3ZBNXSWF92wHErkMYqe0Nr5ckp5Zb1LHxhp9ssY5tF7RcNu1nXU+K56zQeiuRUuWiG+kCifY549JdEYzEbXJCutoOLd13y+azpMN5KVMZIjzCqp2viyS9P5T/w36OSRh425HP4FagnDxyKrYbUslbn5g+83qFKWAg7t+9q0/1Bcv3HN9dM6PCck6faCCgd0VuLDnKrRVRJ3TrwXQUYK6eKayTvkcfO5xVx4lD+Fu5pLdETkyd7H+zEe/8A6oqsKkAhAqW8UniP5E3BVnoxkQHlDUhKg8AXSYPHcrl4JF0mCz5hXCKqjsKeiyVTEqHJadEe7mQq+KPaAc016+xaOIxCGxWLUSW1K0sexBrL5rkJnSTus0ZLNTk2YsN32+kTqsZsbNzVmhxEP6FEpdnAB3iLqlW4MYzvMNx0S1a+jQ4xV8V1/Jt071tUMy5XCcSaTuvyPNdLTwt1JyTot/UmPLi4PVM6yjrGht3OAXL7T7Ybx7KE9CR9lmYjXCQ9lDc3yvzXV7K7BMYBJMLuOYHJN5VXSCnHGFc7/pGHs/hsbP8AUl7ztQNVuVeJkizGO+Fl1gw9g0YPgg1FMLZAI1FJa2ZsmZW9tHAO7UnIWWpSUVTYd4AKhNtPT9tuCVt72vYht7/1EW+y7vDKa7RfNUse/wDJsGqc/wCOjiNsdlJZKORzn7xjHaAW4D3vlc+S8UhkMcl+RX1gaUAEEXabgjociPgvmnbDAHU9XLGAbNe4NPNt7tP+NlblT19Mfht0v5R6BsPFFOwhwBcLOb1aciPI/Vb8wpY3FrnRhw1Fxccr8vNeT4RiktNHvMO64EhpGouLO+qHS1gkJDjfeN3XJzPM8z1WWH7Uvc719j8mL3b2q1v6Om/ELEmGNrYbOF+8W3IHK50XD0VLc3K22VoYHR+9+ZhdruEEOY4nUXGXHvKOE4S+S/Z2IGe605/HilXmb230h2PEo0tmbPbQKqI81sVoaTY5PGR/QqVLhgPP6K5zKZ2w6x8q6M+KBWWUF+CPU0/ZkX0OhV7D3NKXkyPjyQ6IXg5+sopID2kfDUcCORVyKtE0d25OGbebXDVq6z2Fr221BXK4pg5pnl7Pccc/7XcCkzmnL0/3fX8luHD2vAAz5tkbzzHXivQMK3XMBvqLrzgPs+35X5jo7iF3uyUe/C3pkuj6V6rX0cz187lUbm63mkrHsSS6ByDmGRHkiCAqImKycSxY+60rG+S8nRxSslakuS1sYdukqRhac97JZcGCOc3eJzVZs74nWdol1NPyzV7eN9Y+2jooo281tYXGCRZc7RTh+YK3aGtbF3nnIKLEvLbMvOt8dHeYfhzd27nG3iuZ2r2iijuyHvO56gLMrdqJak9lACAcstStXDNixG3tJu87W3JDxTekjXMLGuWR/wBHCDDJJnb77gdfsr0dMGCwXS4oW6DJYcoTlCRly+oq3r6K1iiRw3UgEWM5otGfZi1uB37zNeSBFUykdlnyXTRlXqSBu9ewvzVcN+DVHqmlqlv8GjsNsyI7PkF3nnwXogjyWDgYuFuhhCckktIyXkq3ugb2qtUNFirZAQZYskQs+b9sMKdSVb2H3SS5h5sJNvMaeIK7H8MPxE7F7KaodeJxDYnn+U45Brj/AEHT+3w0N+L+Fh8bZB7zHEeThf6t+a8e7cjJJ4afxOgsiuNX9n2IT0Xiv4z4duVTZAP9xjT5tuw/RvxXU/hL+IXtkXs9Q8e0xjuk2BmjA94c3N0PSx52P+MeDdrRiVo70Th/g/I/9wYpk7QnD8Mmn99Hh80u/GLcL5dVTp+666PTsLS4HiPoq0zlcwnLQy71aZGlYXXe7O5NugBNlafir4e9C4seMt5uRsciDzHRZEM53d3+m4SFyWg8XD5Zo36dPz4AXqH2jQlkJPPitBuLdmwX1Onks55FwqVc7elsDk0BuXhc/MlKyYlbSY7FkcJs6aOu7WJw/M2zh8bH6rJlq5GHJwC1sHoR2TwNS3z1BXOYhQvc8jlos+BQ6c/RryVShUl2dJhG0coObmuW5U1QnjcCLGxyXGUWzrixpZk8e9nkfALqsCgcBZ4z4rF6vHjl8ofaNPp6up+aONE5zadY3Ajw0K9O2MaTELcyvOcapezqXDnf55j5r0rYaB3ZNBy4rpYdOlS/ByvVbUNP8nT+yu5pK8KQ80ltOXo8sxLE/wArETCcK/M/yCFheH27zwtxkwWaVvtnRy5Zxz7eP+2GaFn4hRtfqFoNfdV5xmjoyS2ntHNvp3wuuNFao4JKhwvp8lsNjurlKy2gss1LR0Z9U2vHy/J1OyuGxQgWF3cSuhralu6uOpKshXZMQuEHNbFvddsysWfcmyxnladabrPdEUxWhDkgEWMZpNhRGRq+aJwE3VaVM9UezzV+nYiVAuTsNm5SumXK7Lv71l1adsXoE+JCeywVpRIV7K0cNtZRska5jhdrhY/qOq8I2n2ZfSy2ObHZsdwc39RxH7L6A2paA7IhZsmDQVlM+GYgXzY7jG+2Th9COIKraTDjfh+DwCmqXxOa9ji17CHNc02c1wORB5r04/jX29DLT1UR7dzd0SRhvZuzGbmE3YbcRcX4DRcFjWEOp5XRyCzmm19QeRB4gjMHqqAjF78rIuqQ1vi+/okKw9rmcibfHIKM8ZDvNCmab3GuvwV6aPtLuvYZWy5i5ur1pkdctsyLWd43/ZKV9rOHAqWINIOev6fsUONm9x1Tk+hFLVdB4pS5wvp9kqZ13bx4kn4m6AJr2a299Dcjzsr1LT6WzcdAk2vsfF6Wjq8BlzAte/04/JWMZw5okNsvWSFg8HZ2JNydT9AOnLmdVo41/LkGh7h8s2n4XHkuHknjk2jr4MnLplDDxulbPaDgsh5tmFZimyv0WPKuXZuS0jKxmiEsoOhb811GCOdFG3M36rnRSvdI0j+rNdQU73alJS/Blzwmu15Lv8Zk5pKjdJV+oy/+mZfaj8FZoRAFb/h5S/hzuS7raX2chS39Fdqfs7qwKBykKUrPefGvLHTht/RCCFaVPSAqtHGrTJSLLFk9TjfhmuMNLyi/FhyP/C1RFW7gnNe/msjzv6NCxhpMKVd+GtHFRdUOPFQLiq/UUT2kSdStCH2beCZ4yUIdFP1FE9qSZaEVs1kEpir/AFWQnsz+DToccMRuAr8m28nBoC5sqKv9Xl/JXsY/wbE+1854gKtJj0zvzlZkildA/UZH5phLFC8INLUud7ziVAOUE10t035YWl9GXtDgLalmtnj3Xf8Aq7ouBrMKfC4tkbY28iL6g8QvUrqtX0DJmbrxccDxB5grZ6f1dYvi+0JyYVff2eUPbdEp5bNLSbDUWF1fx3BH07rHNp91w0P6HoscOXei5yTtHMpVjrQ1cA5wte1rXPEoL2bmfij3/UfZPUO38iAM75DUo966KW2VsPiPxyC6WgpdzM+8denQHh48UGio9wXPvf8AiOXjzVrf9dPuEq62FK0aFPP6+uX1HHgtaEdowsP5tDfR2rTf79fFc2yS3y/bP6FalBVWI9euvLI81zc8faN2GgUwLbtNwRkQeCNS3LVt1+HiePeb/uAf5W4Hr1VDC6YgG4tbK3I8Vz/3HW9xcNhKKlsbkEW56q6SmukhMlU6e2K6SZJUUdOyDPRF7FbfYC+ikKVvJdV4jGrMP2foqlXDYrqRCOSx8bZmFmz4dRsbjvbMVrVJw0TtCdwXMSNJIBKykEiEWiELJKSZUWRKFDojEIMXFQhIqJKkVEhQhEqJUiolQhCROmk0SChBXTFOVElWUK6a6YlRuoQDXwtewteLg6grz7HsDDJCIiXAZkHUE52vxsu+xCo3I3O5D4ngPiuJdISSScybk8yuj6N1O2n0IzTNdM55zC02IIWvgtB/Md/0fd32HmUd9MD74uOHMnoeA5n7qwyb1pbkLcLLpVkdSZOEywciEXos2arl1lc1tC6nTDE3F/8A518uY4IkFRY/D9vPkeKrsf66+uKd49fXL1ZC1vphp/Z12DYloOH09fL4LaMTX9DzH3XB0c5B1z9a+swuow3ELix/VcjPicPaN2O9oO5tiRyUHBW6htxvcRr4Kq5vHn8ElPYY10yW8krIenAZqdkwGanZdw5pGyx8bGi2iFk403RZvUL4MdjfyMEDNO9SAzTPXGRt2TATEJ0xKIgxTJ7qJKEsRQIuKNdAYcyoQmVEpyVElUWIqJKRKiXKbIRfomboncoMOShCRUCVJQKhBimKcqJVkMfaUOMYDcxvZ528M1yskzW6948h7o8Tx8Au+lYCCCLg81zGJbMl3eht1acvgV0fSZoXxvoy54vzJhuqSTcn14ckhN69cFWqYXxmz2lp6i3wQRISuvxT8HO5NPsvOqFDfuqocptKvjop3ssNf6/ZWQ++fr4/dUQUWKa3r6foqqQpvTLbBbMaer3H28wtWgqLevX7+KzIHDj6Hr4IkJs6324eA+Y8wseSVXRpitHa0tQHMPHL6qLXhjLHMDgsahrbacfXr4rU3gWkHiDdcqo40bU9omJGf1fJJcs+QgkciQktH6f+RfuHvAREIORQV1DCJZWMjILULll4sbhIzfsYzH5MIjNM9O7VReuKjcSTEpXQnyK30EhwUxUC9O2VL2mETIQG+8UYlVwe8URQUqBTkqJVMgxKG4qRKg4oWWJxQWuRHFAYqZaJ7ye6iUwKiITUUkxRlCKDBx8URxshRcVaTZWxqqmbI3deAR60XKYzsuWd6I7w5fmH6rschqoVUIcFt9PkrE/PQjLE2jzEsIOadb2KUQLyHDPmNf3WNWULo9dOB9aLtxkVHLvG14IbycFDBUrpmhZYgmsfXq/1V+97Ea9MvX2WKXZrUwwlxHrILLmnS5GrBW+mbdKbAO4nRaMUmXqxWLWSEWsrtFPvDrnlzXKuHx5HQVd6BvjFz3eJSRy3p9UlXMviewCVT7ZVwOKbfXTbMGgzp1QxF+SsFqo1zskjK/ixkLsy3nNM8qL3ZpnuXKRsJXyVdzlN0uSCl2wkPdPvod010sIO1yE495R3lG/eCNMoPdRJTEqN1ZByVBxSJUXFCyxEoDTqi3QRqVTLJkpgkSkFEQdNdMSoTO4J0Ttgt6IE3KOxtghtbZEaU8WDLUN7uCK8qs8o0UzMIL5XbzTYHXn4Ky+MEWIFuI5oriq8sif2xZi1+zwNzGbf2n7FYNRTPYbOBC7LeuoywB4s4X+3gtUZ6nz2ZrwzXg4vdsrlBVbr8tQruJ4MWi7cx8wsjNp6rXucs9GbTxVs6qQB7QQgxncOuXzWPSYgRkVf7e/LqFgrE46+jbORX2bIreg+aSyxIPRKSye0jRzPZWVVwFNkidJbd7MonSqtXe4kkl3+1hT5MR7s00hSSXKXlmsBvJbySSUGiO+ldJJUWMSoHJwTpK5Iwpco7ySSIoiXKDnJJKiyDnId80ySEtEiU2+kkrILfUQe8mSTsTAoKVHeSSTkAQe5VZJEkk2UAwD3qs5ydJaF4FMTSpApJKERMtuLHRYlfhoFxqOB4hJJFjpplWlowqmkLMxmOf6qENbupJLoz8l2c+vhXRbFYOaSSSX7Ujfdo//Z"/>
          <p:cNvSpPr>
            <a:spLocks noChangeAspect="1" noChangeArrowheads="1"/>
          </p:cNvSpPr>
          <p:nvPr/>
        </p:nvSpPr>
        <p:spPr bwMode="auto">
          <a:xfrm>
            <a:off x="155575" y="-1905000"/>
            <a:ext cx="590550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4" name="AutoShape 4" descr="data:image/jpeg;base64,/9j/4AAQSkZJRgABAQAAAQABAAD/2wCEAAkGBhQSERUUEhQVFRQUFxQUFBcVFxQUFBQUFRQVFBQUFBQXHCYeFxwkGRQUHy8gJCcpLCwsFR4xNTAqNSYrLCkBCQoKDgwOGg8PGi8kHCQsLCwsLCwsLCwsKSwsLCwsLCwsLCwsLCksLCwsLCwsLCwpLCwsKSwsLCwsLCwsLCwsLP/AABEIALgBEgMBIgACEQEDEQH/xAAcAAABBQEBAQAAAAAAAAAAAAADAAECBAUGBwj/xAA9EAABAwIDBQUGBAUDBQAAAAABAAIDBBEFITEGEkFRYRMicYHwFDKRobHBB0LR4RVDUmKSIzNygqKywvH/xAAZAQACAwEAAAAAAAAAAAAAAAACAwABBAX/xAAoEQADAAICAQQBBAMBAAAAAAAAAQIDERIhMQQTIkFRFDJhgUJikVL/2gAMAwEAAhEDEQA/AKW6olqcSc1IuXB0dnYB7UIhHeUEoWi0yICm1qTWqzHGiSKbA9mhujV4xoEjETRSZRc1DIVh7UIoQwdk+4nUgVZB4wrMYQGsurMTeabKFUwwckXlHjp0YUqepYp0jOeShOBWs6kQHUyntsnMoNjKKynVuOBWmU6OcYNZDO9lQ5KdbXsyBNSpntgczBkjVd7VrTUypSwIHAasDHmLKIapNbYoxj4qJFNgdxRLFc3EN1kfEDkVuzS7FHLwomZTom2BMKE6NFfKUB5KhBwwKYAQACjMpyrWwXolvBJT9lSRaYGzcMKG6GyMEzguUkzo7K5I4oTkaVqrkKaL2SaVYjQGLQp4ropkGqIBihJGtaOkQ56VN9sXzMKVirOatOohVJ8aW5GKivup2hE3FNkatSR0ShjV6GG6HBGtSliCfEiaojDFbXRX2QXR4oG2RWw7umYWpTozutlR1Kq8tItnduMlUqGlE0VsoRUuawNs8UEbWsYe9ck9NFZxfGSzutPe+i5fHqB4ibK+/eJAv5JVaa4m70+LT53/AEdNsRjvbMMcnvMF2nm2+nl91u1MzQvKtk8S7KdpOl7O/wCJyPyXrz8OyvrxB5pk7W5/Bmzpb5LwzBqKoclnTznkt6ooVQmpFHLFqkYxJJVuGLJNJFYq5SxXCpSR0C9jyVaWlstcyBoJcQAM7lctiG2cDXENu63LRFxQKbZoezJ/ZFgx7csJ9w/FaVJtRE/UEfNC3M+Q1F14LbqVVZobLTZVMcMiqdXKES4vwLfKXpoqRszV6KBZraqxVyKuKJIFtlvsEkH2wpI9AbNJqVkmhPZc3ijo7BPagOYrbkBxQ1JaoeKJalJTHgs2IraoGEooQNMv045hRqmK/DS5IFTGWrQ10J2c5VMWfI1blWAVlTMzWepHSykQnaiFqdrVSkvkThatajp7qjTNW7h0eafjkVdGjR4fkr7aJW6KEWVtzGgXJWpIzNmLJTbuYXK7R7QgdyP3tCeSvbVbTi5ihzOhI+yz8H2YNu1l11AP3S29vSNmPGsa9zJ/SM/BNny52/L42K6bHdmxU0j4wO8BvR/8mjIeeY81KOSxstyllyyRqEloRkz1Vcj5pIMcmeVivYdhtoBKxsLz3gP9M8wPyHw4fBcj+LGzhhqO2YO5Nd2Wgf8AnHTW/n0WJsziDmkWNnMIcPBKy7nVr68mrGpyJx+e0ezVULQsyoLAozV7HNDt73gDbl0WZNUs6lOdzrezBxretAK6pZwVN2OMiF3ZBNXSWF92wHErkMYqe0Nr5ckp5Zb1LHxhp9ssY5tF7RcNu1nXU+K56zQeiuRUuWiG+kCifY549JdEYzEbXJCutoOLd13y+azpMN5KVMZIjzCqp2viyS9P5T/w36OSRh425HP4FagnDxyKrYbUslbn5g+83qFKWAg7t+9q0/1Bcv3HN9dM6PCck6faCCgd0VuLDnKrRVRJ3TrwXQUYK6eKayTvkcfO5xVx4lD+Fu5pLdETkyd7H+zEe/8A6oqsKkAhAqW8UniP5E3BVnoxkQHlDUhKg8AXSYPHcrl4JF0mCz5hXCKqjsKeiyVTEqHJadEe7mQq+KPaAc016+xaOIxCGxWLUSW1K0sexBrL5rkJnSTus0ZLNTk2YsN32+kTqsZsbNzVmhxEP6FEpdnAB3iLqlW4MYzvMNx0S1a+jQ4xV8V1/Jt071tUMy5XCcSaTuvyPNdLTwt1JyTot/UmPLi4PVM6yjrGht3OAXL7T7Ybx7KE9CR9lmYjXCQ9lDc3yvzXV7K7BMYBJMLuOYHJN5VXSCnHGFc7/pGHs/hsbP8AUl7ztQNVuVeJkizGO+Fl1gw9g0YPgg1FMLZAI1FJa2ZsmZW9tHAO7UnIWWpSUVTYd4AKhNtPT9tuCVt72vYht7/1EW+y7vDKa7RfNUse/wDJsGqc/wCOjiNsdlJZKORzn7xjHaAW4D3vlc+S8UhkMcl+RX1gaUAEEXabgjociPgvmnbDAHU9XLGAbNe4NPNt7tP+NlblT19Mfht0v5R6BsPFFOwhwBcLOb1aciPI/Vb8wpY3FrnRhw1Fxccr8vNeT4RiktNHvMO64EhpGouLO+qHS1gkJDjfeN3XJzPM8z1WWH7Uvc719j8mL3b2q1v6Om/ELEmGNrYbOF+8W3IHK50XD0VLc3K22VoYHR+9+ZhdruEEOY4nUXGXHvKOE4S+S/Z2IGe605/HilXmb230h2PEo0tmbPbQKqI81sVoaTY5PGR/QqVLhgPP6K5zKZ2w6x8q6M+KBWWUF+CPU0/ZkX0OhV7D3NKXkyPjyQ6IXg5+sopID2kfDUcCORVyKtE0d25OGbebXDVq6z2Fr221BXK4pg5pnl7Pccc/7XcCkzmnL0/3fX8luHD2vAAz5tkbzzHXivQMK3XMBvqLrzgPs+35X5jo7iF3uyUe/C3pkuj6V6rX0cz187lUbm63mkrHsSS6ByDmGRHkiCAqImKycSxY+60rG+S8nRxSslakuS1sYdukqRhac97JZcGCOc3eJzVZs74nWdol1NPyzV7eN9Y+2jooo281tYXGCRZc7RTh+YK3aGtbF3nnIKLEvLbMvOt8dHeYfhzd27nG3iuZ2r2iijuyHvO56gLMrdqJak9lACAcstStXDNixG3tJu87W3JDxTekjXMLGuWR/wBHCDDJJnb77gdfsr0dMGCwXS4oW6DJYcoTlCRly+oq3r6K1iiRw3UgEWM5otGfZi1uB37zNeSBFUykdlnyXTRlXqSBu9ewvzVcN+DVHqmlqlv8GjsNsyI7PkF3nnwXogjyWDgYuFuhhCckktIyXkq3ugb2qtUNFirZAQZYskQs+b9sMKdSVb2H3SS5h5sJNvMaeIK7H8MPxE7F7KaodeJxDYnn+U45Brj/AEHT+3w0N+L+Fh8bZB7zHEeThf6t+a8e7cjJJ4afxOgsiuNX9n2IT0Xiv4z4duVTZAP9xjT5tuw/RvxXU/hL+IXtkXs9Q8e0xjuk2BmjA94c3N0PSx52P+MeDdrRiVo70Th/g/I/9wYpk7QnD8Mmn99Hh80u/GLcL5dVTp+666PTsLS4HiPoq0zlcwnLQy71aZGlYXXe7O5NugBNlafir4e9C4seMt5uRsciDzHRZEM53d3+m4SFyWg8XD5Zo36dPz4AXqH2jQlkJPPitBuLdmwX1Onks55FwqVc7elsDk0BuXhc/MlKyYlbSY7FkcJs6aOu7WJw/M2zh8bH6rJlq5GHJwC1sHoR2TwNS3z1BXOYhQvc8jlos+BQ6c/RryVShUl2dJhG0coObmuW5U1QnjcCLGxyXGUWzrixpZk8e9nkfALqsCgcBZ4z4rF6vHjl8ofaNPp6up+aONE5zadY3Ajw0K9O2MaTELcyvOcapezqXDnf55j5r0rYaB3ZNBy4rpYdOlS/ByvVbUNP8nT+yu5pK8KQ80ltOXo8sxLE/wArETCcK/M/yCFheH27zwtxkwWaVvtnRy5Zxz7eP+2GaFn4hRtfqFoNfdV5xmjoyS2ntHNvp3wuuNFao4JKhwvp8lsNjurlKy2gss1LR0Z9U2vHy/J1OyuGxQgWF3cSuhralu6uOpKshXZMQuEHNbFvddsysWfcmyxnladabrPdEUxWhDkgEWMZpNhRGRq+aJwE3VaVM9UezzV+nYiVAuTsNm5SumXK7Lv71l1adsXoE+JCeywVpRIV7K0cNtZRska5jhdrhY/qOq8I2n2ZfSy2ObHZsdwc39RxH7L6A2paA7IhZsmDQVlM+GYgXzY7jG+2Th9COIKraTDjfh+DwCmqXxOa9ji17CHNc02c1wORB5r04/jX29DLT1UR7dzd0SRhvZuzGbmE3YbcRcX4DRcFjWEOp5XRyCzmm19QeRB4gjMHqqAjF78rIuqQ1vi+/okKw9rmcibfHIKM8ZDvNCmab3GuvwV6aPtLuvYZWy5i5ur1pkdctsyLWd43/ZKV9rOHAqWINIOev6fsUONm9x1Tk+hFLVdB4pS5wvp9kqZ13bx4kn4m6AJr2a299Dcjzsr1LT6WzcdAk2vsfF6Wjq8BlzAte/04/JWMZw5okNsvWSFg8HZ2JNydT9AOnLmdVo41/LkGh7h8s2n4XHkuHknjk2jr4MnLplDDxulbPaDgsh5tmFZimyv0WPKuXZuS0jKxmiEsoOhb811GCOdFG3M36rnRSvdI0j+rNdQU73alJS/Blzwmu15Lv8Zk5pKjdJV+oy/+mZfaj8FZoRAFb/h5S/hzuS7raX2chS39Fdqfs7qwKBykKUrPefGvLHTht/RCCFaVPSAqtHGrTJSLLFk9TjfhmuMNLyi/FhyP/C1RFW7gnNe/msjzv6NCxhpMKVd+GtHFRdUOPFQLiq/UUT2kSdStCH2beCZ4yUIdFP1FE9qSZaEVs1kEpir/AFWQnsz+DToccMRuAr8m28nBoC5sqKv9Xl/JXsY/wbE+1854gKtJj0zvzlZkildA/UZH5phLFC8INLUud7ziVAOUE10t035YWl9GXtDgLalmtnj3Xf8Aq7ouBrMKfC4tkbY28iL6g8QvUrqtX0DJmbrxccDxB5grZ6f1dYvi+0JyYVff2eUPbdEp5bNLSbDUWF1fx3BH07rHNp91w0P6HoscOXei5yTtHMpVjrQ1cA5wte1rXPEoL2bmfij3/UfZPUO38iAM75DUo966KW2VsPiPxyC6WgpdzM+8denQHh48UGio9wXPvf8AiOXjzVrf9dPuEq62FK0aFPP6+uX1HHgtaEdowsP5tDfR2rTf79fFc2yS3y/bP6FalBVWI9euvLI81zc8faN2GgUwLbtNwRkQeCNS3LVt1+HiePeb/uAf5W4Hr1VDC6YgG4tbK3I8Vz/3HW9xcNhKKlsbkEW56q6SmukhMlU6e2K6SZJUUdOyDPRF7FbfYC+ikKVvJdV4jGrMP2foqlXDYrqRCOSx8bZmFmz4dRsbjvbMVrVJw0TtCdwXMSNJIBKykEiEWiELJKSZUWRKFDojEIMXFQhIqJKkVEhQhEqJUiolQhCROmk0SChBXTFOVElWUK6a6YlRuoQDXwtewteLg6grz7HsDDJCIiXAZkHUE52vxsu+xCo3I3O5D4ngPiuJdISSScybk8yuj6N1O2n0IzTNdM55zC02IIWvgtB/Md/0fd32HmUd9MD74uOHMnoeA5n7qwyb1pbkLcLLpVkdSZOEywciEXos2arl1lc1tC6nTDE3F/8A518uY4IkFRY/D9vPkeKrsf66+uKd49fXL1ZC1vphp/Z12DYloOH09fL4LaMTX9DzH3XB0c5B1z9a+swuow3ELix/VcjPicPaN2O9oO5tiRyUHBW6htxvcRr4Kq5vHn8ElPYY10yW8krIenAZqdkwGanZdw5pGyx8bGi2iFk403RZvUL4MdjfyMEDNO9SAzTPXGRt2TATEJ0xKIgxTJ7qJKEsRQIuKNdAYcyoQmVEpyVElUWIqJKRKiXKbIRfomboncoMOShCRUCVJQKhBimKcqJVkMfaUOMYDcxvZ528M1yskzW6948h7o8Tx8Au+lYCCCLg81zGJbMl3eht1acvgV0fSZoXxvoy54vzJhuqSTcn14ckhN69cFWqYXxmz2lp6i3wQRISuvxT8HO5NPsvOqFDfuqocptKvjop3ssNf6/ZWQ++fr4/dUQUWKa3r6foqqQpvTLbBbMaer3H28wtWgqLevX7+KzIHDj6Hr4IkJs6324eA+Y8wseSVXRpitHa0tQHMPHL6qLXhjLHMDgsahrbacfXr4rU3gWkHiDdcqo40bU9omJGf1fJJcs+QgkciQktH6f+RfuHvAREIORQV1DCJZWMjILULll4sbhIzfsYzH5MIjNM9O7VReuKjcSTEpXQnyK30EhwUxUC9O2VL2mETIQG+8UYlVwe8URQUqBTkqJVMgxKG4qRKg4oWWJxQWuRHFAYqZaJ7ye6iUwKiITUUkxRlCKDBx8URxshRcVaTZWxqqmbI3deAR60XKYzsuWd6I7w5fmH6rschqoVUIcFt9PkrE/PQjLE2jzEsIOadb2KUQLyHDPmNf3WNWULo9dOB9aLtxkVHLvG14IbycFDBUrpmhZYgmsfXq/1V+97Ea9MvX2WKXZrUwwlxHrILLmnS5GrBW+mbdKbAO4nRaMUmXqxWLWSEWsrtFPvDrnlzXKuHx5HQVd6BvjFz3eJSRy3p9UlXMviewCVT7ZVwOKbfXTbMGgzp1QxF+SsFqo1zskjK/ixkLsy3nNM8qL3ZpnuXKRsJXyVdzlN0uSCl2wkPdPvod010sIO1yE495R3lG/eCNMoPdRJTEqN1ZByVBxSJUXFCyxEoDTqi3QRqVTLJkpgkSkFEQdNdMSoTO4J0Ttgt6IE3KOxtghtbZEaU8WDLUN7uCK8qs8o0UzMIL5XbzTYHXn4Ky+MEWIFuI5oriq8sif2xZi1+zwNzGbf2n7FYNRTPYbOBC7LeuoywB4s4X+3gtUZ6nz2ZrwzXg4vdsrlBVbr8tQruJ4MWi7cx8wsjNp6rXucs9GbTxVs6qQB7QQgxncOuXzWPSYgRkVf7e/LqFgrE46+jbORX2bIreg+aSyxIPRKSye0jRzPZWVVwFNkidJbd7MonSqtXe4kkl3+1hT5MR7s00hSSXKXlmsBvJbySSUGiO+ldJJUWMSoHJwTpK5Iwpco7ySSIoiXKDnJJKiyDnId80ySEtEiU2+kkrILfUQe8mSTsTAoKVHeSSTkAQe5VZJEkk2UAwD3qs5ydJaF4FMTSpApJKERMtuLHRYlfhoFxqOB4hJJFjpplWlowqmkLMxmOf6qENbupJLoz8l2c+vhXRbFYOaSSSX7Ujfdo//Z"/>
          <p:cNvSpPr>
            <a:spLocks noChangeAspect="1" noChangeArrowheads="1"/>
          </p:cNvSpPr>
          <p:nvPr/>
        </p:nvSpPr>
        <p:spPr bwMode="auto">
          <a:xfrm>
            <a:off x="155575" y="-1905000"/>
            <a:ext cx="590550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 l="21099" t="42863" r="61505" b="20779"/>
          <a:stretch>
            <a:fillRect/>
          </a:stretch>
        </p:blipFill>
        <p:spPr bwMode="auto">
          <a:xfrm>
            <a:off x="4788024" y="836712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matrice di </a:t>
            </a:r>
            <a:r>
              <a:rPr lang="it-IT" dirty="0" smtClean="0"/>
              <a:t>materialità: il tema più importante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457200" y="1124745"/>
            <a:ext cx="8229600" cy="50014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it-IT" sz="18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572EC-A879-4575-9520-CA49A3602FEB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15652"/>
          <a:stretch/>
        </p:blipFill>
        <p:spPr bwMode="auto">
          <a:xfrm>
            <a:off x="849822" y="953730"/>
            <a:ext cx="6314466" cy="46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8839" t="84864" r="14251"/>
          <a:stretch/>
        </p:blipFill>
        <p:spPr bwMode="auto">
          <a:xfrm>
            <a:off x="755576" y="5648888"/>
            <a:ext cx="2736304" cy="87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5580112" y="1556792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6732240" y="1484784"/>
            <a:ext cx="21622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Politiche di Business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Grazie!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715375" y="6286500"/>
            <a:ext cx="428625" cy="365125"/>
          </a:xfrm>
        </p:spPr>
        <p:txBody>
          <a:bodyPr/>
          <a:lstStyle/>
          <a:p>
            <a:pPr>
              <a:defRPr/>
            </a:pPr>
            <a:fld id="{EB05C389-76E8-4A1D-B764-4402669F0F3B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10612</TotalTime>
  <Words>263</Words>
  <Application>Microsoft Office PowerPoint</Application>
  <PresentationFormat>Presentazione su schermo (4:3)</PresentationFormat>
  <Paragraphs>61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Cosa intende Etica Sgr per investimento socialmente responsabile?</vt:lpstr>
      <vt:lpstr>Bilancio Integrato</vt:lpstr>
      <vt:lpstr>I portatori di interesse di Etica Sgr</vt:lpstr>
      <vt:lpstr>Diapositiva 5</vt:lpstr>
      <vt:lpstr>Diapositiva 6</vt:lpstr>
      <vt:lpstr>Diapositiva 7</vt:lpstr>
      <vt:lpstr>La matrice di materialità: il tema più importante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 Rizzitano</dc:creator>
  <cp:lastModifiedBy>Marcello Colla</cp:lastModifiedBy>
  <cp:revision>1228</cp:revision>
  <cp:lastPrinted>2013-10-02T09:52:37Z</cp:lastPrinted>
  <dcterms:created xsi:type="dcterms:W3CDTF">2010-03-12T20:16:50Z</dcterms:created>
  <dcterms:modified xsi:type="dcterms:W3CDTF">2013-10-29T16:51:00Z</dcterms:modified>
</cp:coreProperties>
</file>