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66" r:id="rId2"/>
  </p:sldMasterIdLst>
  <p:notesMasterIdLst>
    <p:notesMasterId r:id="rId10"/>
  </p:notesMasterIdLst>
  <p:sldIdLst>
    <p:sldId id="295" r:id="rId3"/>
    <p:sldId id="306" r:id="rId4"/>
    <p:sldId id="290" r:id="rId5"/>
    <p:sldId id="308" r:id="rId6"/>
    <p:sldId id="309" r:id="rId7"/>
    <p:sldId id="310" r:id="rId8"/>
    <p:sldId id="297" r:id="rId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A6A90"/>
    <a:srgbClr val="FF9933"/>
    <a:srgbClr val="193282"/>
    <a:srgbClr val="BCC1D8"/>
    <a:srgbClr val="E4E7F1"/>
    <a:srgbClr val="B2DDFF"/>
    <a:srgbClr val="383C97"/>
    <a:srgbClr val="E9ECF3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 autoAdjust="0"/>
    <p:restoredTop sz="99839" autoAdjust="0"/>
  </p:normalViewPr>
  <p:slideViewPr>
    <p:cSldViewPr>
      <p:cViewPr>
        <p:scale>
          <a:sx n="70" d="100"/>
          <a:sy n="70" d="100"/>
        </p:scale>
        <p:origin x="-1056" y="-96"/>
      </p:cViewPr>
      <p:guideLst>
        <p:guide orient="horz" pos="2160"/>
        <p:guide orient="horz" pos="3120"/>
        <p:guide orient="horz" pos="2496"/>
        <p:guide orient="horz" pos="816"/>
        <p:guide orient="horz" pos="2861"/>
        <p:guide orient="horz" pos="545"/>
        <p:guide orient="horz" pos="933"/>
        <p:guide pos="2880"/>
        <p:guide pos="224"/>
        <p:guide pos="5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071B2CF-9621-F04D-A831-7ECE1660ADE3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8827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66D2ACC-0B99-664E-B3BA-E424C74B66C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7585" y="0"/>
            <a:ext cx="9161585" cy="6858000"/>
            <a:chOff x="-19050" y="0"/>
            <a:chExt cx="992505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1" descr="SchermataA02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990600"/>
              <a:ext cx="1479550" cy="132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chermataA03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388" y="990600"/>
              <a:ext cx="1479550" cy="132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497513" y="990600"/>
              <a:ext cx="4408487" cy="1331913"/>
            </a:xfrm>
            <a:prstGeom prst="rect">
              <a:avLst/>
            </a:prstGeom>
            <a:solidFill>
              <a:srgbClr val="E4E7F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14" descr="MLLOTTO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398588"/>
              <a:ext cx="4495800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 flipV="1">
              <a:off x="0" y="6388100"/>
              <a:ext cx="9906000" cy="76200"/>
            </a:xfrm>
            <a:prstGeom prst="rect">
              <a:avLst/>
            </a:prstGeom>
            <a:solidFill>
              <a:srgbClr val="BCC1D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16" descr="SchermataA01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984250"/>
              <a:ext cx="2484438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768"/>
            <a:ext cx="7772400" cy="1362456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6843"/>
            <a:ext cx="7772400" cy="1371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904" y="6416676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6E152-0855-EB48-A4F7-8C87E94F7A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5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 descr="SchermataA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93" y="990600"/>
            <a:ext cx="13657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SchermataA0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12" y="990600"/>
            <a:ext cx="13657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5074628" y="990601"/>
            <a:ext cx="4069373" cy="1331913"/>
          </a:xfrm>
          <a:prstGeom prst="rect">
            <a:avLst/>
          </a:prstGeom>
          <a:solidFill>
            <a:srgbClr val="E4E7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16" descr="SchermataA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4" y="984251"/>
            <a:ext cx="229332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62914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2714137"/>
            <a:ext cx="7772400" cy="1362075"/>
          </a:xfrm>
        </p:spPr>
        <p:txBody>
          <a:bodyPr/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370277" y="6413501"/>
            <a:ext cx="73122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8BBBFC-D704-D841-9E35-376D7B40FE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8" name="Picture 17" descr="SchermataA07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8564" b="16852"/>
          <a:stretch/>
        </p:blipFill>
        <p:spPr>
          <a:xfrm>
            <a:off x="5070231" y="990600"/>
            <a:ext cx="4079631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0"/>
            <a:ext cx="8330184" cy="9692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rgbClr val="383C9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19202"/>
            <a:ext cx="8404352" cy="4906963"/>
          </a:xfrm>
        </p:spPr>
        <p:txBody>
          <a:bodyPr/>
          <a:lstStyle>
            <a:lvl1pPr marL="228600" indent="-228600">
              <a:buSzPct val="100000"/>
              <a:defRPr sz="2400"/>
            </a:lvl1pPr>
            <a:lvl2pPr marL="685800" indent="-228600">
              <a:tabLst/>
              <a:defRPr sz="1800"/>
            </a:lvl2pPr>
            <a:lvl3pPr marL="1087438" indent="-173038"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1" y="6392864"/>
            <a:ext cx="73122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509E61-618A-9A41-86FD-88D9F2C65B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</p:spTree>
    <p:extLst>
      <p:ext uri="{BB962C8B-B14F-4D97-AF65-F5344CB8AC3E}">
        <p14:creationId xmlns:p14="http://schemas.microsoft.com/office/powerpoint/2010/main" val="40261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0"/>
            <a:ext cx="8330184" cy="9692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rgbClr val="383C9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52602"/>
            <a:ext cx="8404352" cy="4373563"/>
          </a:xfrm>
        </p:spPr>
        <p:txBody>
          <a:bodyPr/>
          <a:lstStyle>
            <a:lvl1pPr marL="228600" indent="-228600">
              <a:buSzPct val="100000"/>
              <a:defRPr sz="2400"/>
            </a:lvl1pPr>
            <a:lvl2pPr marL="685800" indent="-228600">
              <a:tabLst/>
              <a:defRPr sz="1800"/>
            </a:lvl2pPr>
            <a:lvl3pPr marL="1087438" indent="-173038"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1_Titolo e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Contenuto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1" y="6392864"/>
            <a:ext cx="73122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AA498-0C34-B64C-A8A3-F95CBE657C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</p:spTree>
    <p:extLst>
      <p:ext uri="{BB962C8B-B14F-4D97-AF65-F5344CB8AC3E}">
        <p14:creationId xmlns:p14="http://schemas.microsoft.com/office/powerpoint/2010/main" val="28190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i a confron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9728"/>
            <a:ext cx="8331200" cy="9715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296" y="1600202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96" y="1600202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0615" y="6413501"/>
            <a:ext cx="660889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C59ABD-72DA-CA41-83AE-AC8D727EB2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</p:spTree>
    <p:extLst>
      <p:ext uri="{BB962C8B-B14F-4D97-AF65-F5344CB8AC3E}">
        <p14:creationId xmlns:p14="http://schemas.microsoft.com/office/powerpoint/2010/main" val="34412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i a confron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9728"/>
            <a:ext cx="8331200" cy="971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296" y="1252870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96" y="1892632"/>
            <a:ext cx="4040188" cy="41271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3121" y="1252870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3121" y="1892632"/>
            <a:ext cx="4041775" cy="41271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954" y="6413501"/>
            <a:ext cx="5905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0A143B-4AF8-3A48-85E7-3C3A920477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</p:spTree>
    <p:extLst>
      <p:ext uri="{BB962C8B-B14F-4D97-AF65-F5344CB8AC3E}">
        <p14:creationId xmlns:p14="http://schemas.microsoft.com/office/powerpoint/2010/main" val="38544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9728"/>
            <a:ext cx="8331200" cy="9715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954" y="6413501"/>
            <a:ext cx="5905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8EF5BA-EEA8-7D45-BFC6-6B7115A6AE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</p:spTree>
    <p:extLst>
      <p:ext uri="{BB962C8B-B14F-4D97-AF65-F5344CB8AC3E}">
        <p14:creationId xmlns:p14="http://schemas.microsoft.com/office/powerpoint/2010/main" val="158802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nz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1292" y="6413501"/>
            <a:ext cx="5202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C7838-8BBE-9344-A290-E7DE18CE2B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75385" y="640080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Tema e informazioni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954215" y="64008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err="1" smtClean="0">
                <a:solidFill>
                  <a:srgbClr val="19328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gg/mm/aa</a:t>
            </a:r>
          </a:p>
        </p:txBody>
      </p:sp>
    </p:spTree>
    <p:extLst>
      <p:ext uri="{BB962C8B-B14F-4D97-AF65-F5344CB8AC3E}">
        <p14:creationId xmlns:p14="http://schemas.microsoft.com/office/powerpoint/2010/main" val="261758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30/10/2013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7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9144000" cy="6711950"/>
            <a:chOff x="0" y="0"/>
            <a:chExt cx="9906000" cy="6712280"/>
          </a:xfrm>
        </p:grpSpPr>
        <p:pic>
          <p:nvPicPr>
            <p:cNvPr id="1030" name="Picture 1" descr="SchermataA06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06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 flipV="1">
              <a:off x="0" y="6388414"/>
              <a:ext cx="9906000" cy="317516"/>
            </a:xfrm>
            <a:prstGeom prst="rect">
              <a:avLst/>
            </a:prstGeom>
            <a:solidFill>
              <a:srgbClr val="BCC1D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2" name="Picture 8" descr="MLLOTTO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386511"/>
              <a:ext cx="2514600" cy="32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0" y="990649"/>
              <a:ext cx="9906000" cy="0"/>
            </a:xfrm>
            <a:prstGeom prst="line">
              <a:avLst/>
            </a:prstGeom>
            <a:ln>
              <a:solidFill>
                <a:srgbClr val="383C97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6089" y="0"/>
            <a:ext cx="833071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904" y="64135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tx2"/>
                </a:solidFill>
                <a:latin typeface="Verdana" charset="0"/>
                <a:cs typeface="+mn-cs"/>
              </a:defRPr>
            </a:lvl1pPr>
          </a:lstStyle>
          <a:p>
            <a:pPr>
              <a:defRPr/>
            </a:pPr>
            <a:fld id="{03B9DF00-CA11-5C49-B394-81077E5BF6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383C9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383C97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383C97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383C97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383C97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Verdana" pitchFamily="34" charset="0"/>
        </a:defRPr>
      </a:lvl9pPr>
    </p:titleStyle>
    <p:bodyStyle>
      <a:lvl1pPr marL="282575" indent="-282575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333092"/>
        </a:buClr>
        <a:buSzPct val="103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7388" indent="-230188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8981BD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BCB8D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8DB5405-A2E1-D446-98EA-E575AB437C6F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30/10/2013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65FBED9-7ACE-6E4B-BFF2-73EA5ACF7212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1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wm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91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Milano</a:t>
            </a:r>
            <a:r>
              <a:rPr lang="en-US" dirty="0" smtClean="0"/>
              <a:t>,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/>
              <a:t>31 </a:t>
            </a:r>
            <a:r>
              <a:rPr lang="en-US" sz="2000" dirty="0" err="1" smtClean="0"/>
              <a:t>ottobre</a:t>
            </a:r>
            <a:r>
              <a:rPr lang="en-US" sz="2000" dirty="0" smtClean="0"/>
              <a:t> 2013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4336" y="2757607"/>
            <a:ext cx="8103577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STAKEHOLDER DIALOGUE AND 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ENGAGEMENT: </a:t>
            </a:r>
            <a:r>
              <a:rPr lang="en-US" sz="2600" dirty="0">
                <a:latin typeface="+mj-lt"/>
                <a:ea typeface="+mj-ea"/>
                <a:cs typeface="+mj-cs"/>
              </a:rPr>
              <a:t>REALTÀ O UTOPIA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1200"/>
              </a:spcBef>
              <a:defRPr/>
            </a:pPr>
            <a:r>
              <a:rPr lang="it-IT" dirty="0" smtClean="0">
                <a:latin typeface="+mj-lt"/>
                <a:ea typeface="+mj-ea"/>
                <a:cs typeface="+mj-cs"/>
              </a:rPr>
              <a:t>Il progetto 18+: un esempio di dialogo e ascolto costruttivo con gli stakeholder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360485" y="0"/>
            <a:ext cx="8329246" cy="969963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La </a:t>
            </a:r>
            <a:r>
              <a:rPr lang="en-US" dirty="0" err="1" smtClean="0">
                <a:latin typeface="Verdana" charset="0"/>
              </a:rPr>
              <a:t>strategia</a:t>
            </a:r>
            <a:r>
              <a:rPr lang="en-US" dirty="0" smtClean="0">
                <a:latin typeface="Verdana" charset="0"/>
              </a:rPr>
              <a:t> di </a:t>
            </a:r>
            <a:r>
              <a:rPr lang="en-US" dirty="0" err="1" smtClean="0">
                <a:latin typeface="Verdana" charset="0"/>
              </a:rPr>
              <a:t>sostenibilità</a:t>
            </a:r>
            <a:endParaRPr lang="en-US" dirty="0">
              <a:latin typeface="Verdana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A9BF74-250D-BD4F-9BA4-558A5F5914F1}" type="slidenum">
              <a:rPr lang="en-US" sz="1200">
                <a:solidFill>
                  <a:schemeClr val="tx2"/>
                </a:solidFill>
                <a:latin typeface="Verdana" charset="0"/>
              </a:rPr>
              <a:pPr eaLnBrk="1" hangingPunct="1"/>
              <a:t>2</a:t>
            </a:fld>
            <a:endParaRPr lang="en-US" sz="1200">
              <a:solidFill>
                <a:schemeClr val="tx2"/>
              </a:solidFill>
              <a:latin typeface="Verdana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77" y="4991100"/>
            <a:ext cx="536331" cy="125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531" y="4991100"/>
            <a:ext cx="43961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652097" y="5187950"/>
            <a:ext cx="27563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C5872B"/>
                </a:solidFill>
                <a:latin typeface="Verdana"/>
                <a:ea typeface="+mn-ea"/>
                <a:cs typeface="Arial" pitchFamily="34" charset="0"/>
              </a:rPr>
              <a:t>Crescita responsabile come premessa indispensabile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C5872B"/>
                </a:solidFill>
                <a:latin typeface="Verdana"/>
                <a:ea typeface="+mn-ea"/>
                <a:cs typeface="Arial" pitchFamily="34" charset="0"/>
              </a:rPr>
              <a:t>per la creazione di valore costante e sostenibile nel tempo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1089492"/>
            <a:ext cx="4079631" cy="51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6" y="1530350"/>
            <a:ext cx="3204649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Gallone 23"/>
          <p:cNvSpPr/>
          <p:nvPr/>
        </p:nvSpPr>
        <p:spPr>
          <a:xfrm>
            <a:off x="8510954" y="2133600"/>
            <a:ext cx="281354" cy="53340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Gallone 24"/>
          <p:cNvSpPr/>
          <p:nvPr/>
        </p:nvSpPr>
        <p:spPr>
          <a:xfrm>
            <a:off x="8792308" y="2133600"/>
            <a:ext cx="281354" cy="53340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76201" y="20637"/>
            <a:ext cx="9067800" cy="969963"/>
          </a:xfrm>
        </p:spPr>
        <p:txBody>
          <a:bodyPr/>
          <a:lstStyle/>
          <a:p>
            <a:r>
              <a:rPr lang="it-IT" dirty="0">
                <a:latin typeface="Verdana" charset="0"/>
              </a:rPr>
              <a:t>L’impegno di Lottomatica </a:t>
            </a:r>
            <a:r>
              <a:rPr lang="it-IT" dirty="0" smtClean="0">
                <a:latin typeface="Verdana" charset="0"/>
              </a:rPr>
              <a:t>per un</a:t>
            </a:r>
            <a:r>
              <a:rPr lang="it-IT" dirty="0" smtClean="0">
                <a:latin typeface="Verdana" charset="0"/>
              </a:rPr>
              <a:t> gioco </a:t>
            </a:r>
            <a:r>
              <a:rPr lang="it-IT" dirty="0">
                <a:latin typeface="Verdana" charset="0"/>
              </a:rPr>
              <a:t>r</a:t>
            </a:r>
            <a:r>
              <a:rPr lang="it-IT" dirty="0" smtClean="0">
                <a:latin typeface="Verdana" charset="0"/>
              </a:rPr>
              <a:t>esponsabile</a:t>
            </a:r>
            <a:endParaRPr lang="en-US" dirty="0">
              <a:latin typeface="Verdana" charset="0"/>
            </a:endParaRPr>
          </a:p>
        </p:txBody>
      </p:sp>
      <p:sp>
        <p:nvSpPr>
          <p:cNvPr id="1433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DCD153-FD7E-564F-BE8C-59B0CD2A5356}" type="slidenum">
              <a:rPr lang="en-US" sz="1200">
                <a:solidFill>
                  <a:schemeClr val="tx2"/>
                </a:solidFill>
                <a:latin typeface="Verdana" charset="0"/>
              </a:rPr>
              <a:pPr eaLnBrk="1" hangingPunct="1"/>
              <a:t>3</a:t>
            </a:fld>
            <a:endParaRPr lang="en-US" sz="1200">
              <a:solidFill>
                <a:schemeClr val="tx2"/>
              </a:solidFill>
              <a:latin typeface="Verdana" charset="0"/>
            </a:endParaRPr>
          </a:p>
        </p:txBody>
      </p:sp>
      <p:pic>
        <p:nvPicPr>
          <p:cNvPr id="7" name="Immagin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7" y="3298422"/>
            <a:ext cx="191928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C:\Users\k13581\Desktop\Annuncio Pinguino Deserto 199x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98422"/>
            <a:ext cx="1905000" cy="2557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:\Users\k13581\Desktop\MOIGE\struzz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98422"/>
            <a:ext cx="1936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2"/>
          <p:cNvSpPr txBox="1">
            <a:spLocks noChangeArrowheads="1"/>
          </p:cNvSpPr>
          <p:nvPr/>
        </p:nvSpPr>
        <p:spPr bwMode="auto">
          <a:xfrm>
            <a:off x="545246" y="1225014"/>
            <a:ext cx="800905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3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 principi guida a cui si ispira il programma sono: </a:t>
            </a:r>
            <a:r>
              <a:rPr lang="it-IT" sz="13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dialogo, cooperazione </a:t>
            </a:r>
            <a:r>
              <a:rPr lang="it-IT" sz="13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e </a:t>
            </a:r>
            <a:r>
              <a:rPr lang="it-IT" sz="13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prevenzione</a:t>
            </a:r>
            <a:endParaRPr lang="it-IT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it-IT" sz="13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Il programma è continuamente aggiornato e sviluppato grazie alla collaborazione con </a:t>
            </a:r>
            <a:r>
              <a:rPr lang="it-IT" sz="13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diverse tipologie di interlocutori</a:t>
            </a:r>
            <a:r>
              <a:rPr lang="it-IT" sz="13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13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(associazioni di categoria, associazioni per la tutela dei minori, </a:t>
            </a:r>
            <a:r>
              <a:rPr lang="it-IT" sz="13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associazioni </a:t>
            </a:r>
            <a:r>
              <a:rPr lang="it-IT" sz="13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di esperti di gioco problematico, Università ed Enti di </a:t>
            </a:r>
            <a:r>
              <a:rPr lang="it-IT" sz="13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ricerca, Istituzioni, </a:t>
            </a:r>
            <a:r>
              <a:rPr lang="it-IT" sz="13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etc</a:t>
            </a:r>
            <a:r>
              <a:rPr lang="it-IT" sz="13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…)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912813" y="2438400"/>
            <a:ext cx="1768476" cy="669925"/>
            <a:chOff x="912813" y="2489531"/>
            <a:chExt cx="1768476" cy="669925"/>
          </a:xfrm>
        </p:grpSpPr>
        <p:sp>
          <p:nvSpPr>
            <p:cNvPr id="4" name="Rettangolo arrotondato 3"/>
            <p:cNvSpPr/>
            <p:nvPr/>
          </p:nvSpPr>
          <p:spPr>
            <a:xfrm>
              <a:off x="912813" y="2590800"/>
              <a:ext cx="1768476" cy="533399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096962" y="2489531"/>
              <a:ext cx="141763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Prevenire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il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gioco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minorile</a:t>
              </a:r>
              <a:endParaRPr lang="en-US" sz="1200" b="1" dirty="0">
                <a:ea typeface="ヒラギノ角ゴ Pro W3"/>
                <a:cs typeface="Arial" pitchFamily="34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075485" y="2485694"/>
            <a:ext cx="2243136" cy="587375"/>
            <a:chOff x="6075485" y="2497138"/>
            <a:chExt cx="2243136" cy="587375"/>
          </a:xfrm>
        </p:grpSpPr>
        <p:sp>
          <p:nvSpPr>
            <p:cNvPr id="20" name="Rettangolo arrotondato 19"/>
            <p:cNvSpPr/>
            <p:nvPr/>
          </p:nvSpPr>
          <p:spPr>
            <a:xfrm>
              <a:off x="6312815" y="2539217"/>
              <a:ext cx="1768476" cy="533399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75485" y="2497138"/>
              <a:ext cx="2243136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Supporto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ai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giocatori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problematici</a:t>
              </a:r>
              <a:endParaRPr lang="en-US" sz="1200" b="1" dirty="0">
                <a:ea typeface="ヒラギノ角ゴ Pro W3"/>
                <a:cs typeface="Arial" pitchFamily="34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498850" y="2438400"/>
            <a:ext cx="2139950" cy="669925"/>
            <a:chOff x="3429827" y="2590800"/>
            <a:chExt cx="2139950" cy="669925"/>
          </a:xfrm>
        </p:grpSpPr>
        <p:sp>
          <p:nvSpPr>
            <p:cNvPr id="14" name="Rettangolo arrotondato 13"/>
            <p:cNvSpPr/>
            <p:nvPr/>
          </p:nvSpPr>
          <p:spPr>
            <a:xfrm>
              <a:off x="3581400" y="2707398"/>
              <a:ext cx="1768476" cy="533399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429827" y="2590800"/>
              <a:ext cx="213995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Prevenire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il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gioco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problematico</a:t>
              </a:r>
              <a:endParaRPr lang="en-US" sz="1200" b="1" dirty="0">
                <a:ea typeface="ヒラギノ角ゴ Pro W3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prevenzione </a:t>
            </a:r>
            <a:r>
              <a:rPr lang="it-IT" dirty="0" smtClean="0"/>
              <a:t>del gioco minorile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9E61-618A-9A41-86FD-88D9F2C65B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37" y="485402"/>
            <a:ext cx="832597" cy="49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1" descr="FIT_col_bandie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33" y="485402"/>
            <a:ext cx="805761" cy="4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uppo 2052"/>
          <p:cNvGrpSpPr/>
          <p:nvPr/>
        </p:nvGrpSpPr>
        <p:grpSpPr>
          <a:xfrm>
            <a:off x="3582624" y="2349945"/>
            <a:ext cx="1569837" cy="1414720"/>
            <a:chOff x="4093232" y="2720877"/>
            <a:chExt cx="1235235" cy="1155766"/>
          </a:xfrm>
        </p:grpSpPr>
        <p:sp>
          <p:nvSpPr>
            <p:cNvPr id="27" name="Ovale 26"/>
            <p:cNvSpPr/>
            <p:nvPr/>
          </p:nvSpPr>
          <p:spPr>
            <a:xfrm>
              <a:off x="4093232" y="2720877"/>
              <a:ext cx="1235235" cy="115576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6A6A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145842" y="2898221"/>
              <a:ext cx="1130016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Prevenire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 err="1">
                  <a:ea typeface="ヒラギノ角ゴ Pro W3"/>
                  <a:cs typeface="Arial" pitchFamily="34" charset="0"/>
                </a:rPr>
                <a:t>il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gioco</a:t>
              </a:r>
              <a:r>
                <a:rPr lang="en-US" sz="1200" b="1" dirty="0">
                  <a:ea typeface="ヒラギノ角ゴ Pro W3"/>
                  <a:cs typeface="Arial" pitchFamily="34" charset="0"/>
                </a:rPr>
                <a:t> </a:t>
              </a:r>
              <a:r>
                <a:rPr lang="en-US" sz="1200" b="1" dirty="0" err="1">
                  <a:ea typeface="ヒラギノ角ゴ Pro W3"/>
                  <a:cs typeface="Arial" pitchFamily="34" charset="0"/>
                </a:rPr>
                <a:t>minorile</a:t>
              </a:r>
              <a:endParaRPr lang="en-US" sz="1200" b="1" dirty="0"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50" name="Text Box 275"/>
          <p:cNvSpPr txBox="1">
            <a:spLocks noChangeArrowheads="1"/>
          </p:cNvSpPr>
          <p:nvPr/>
        </p:nvSpPr>
        <p:spPr bwMode="auto">
          <a:xfrm>
            <a:off x="3763502" y="1172762"/>
            <a:ext cx="3688535" cy="43799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>
                <a:solidFill>
                  <a:srgbClr val="FF6600"/>
                </a:solidFill>
                <a:latin typeface="Arial" pitchFamily="34" charset="0"/>
              </a:rPr>
              <a:t>C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odice di autodisciplina pubblicitaria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2048" name="Freccia bidirezionale orizzontale 2047"/>
          <p:cNvSpPr/>
          <p:nvPr/>
        </p:nvSpPr>
        <p:spPr>
          <a:xfrm rot="18207557">
            <a:off x="4826900" y="1972500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 Box 275"/>
          <p:cNvSpPr txBox="1">
            <a:spLocks noChangeArrowheads="1"/>
          </p:cNvSpPr>
          <p:nvPr/>
        </p:nvSpPr>
        <p:spPr bwMode="auto">
          <a:xfrm>
            <a:off x="4266499" y="4337271"/>
            <a:ext cx="2667000" cy="688421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Campagna informativa nei Centri 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commerciali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56" name="Text Box 275"/>
          <p:cNvSpPr txBox="1">
            <a:spLocks noChangeArrowheads="1"/>
          </p:cNvSpPr>
          <p:nvPr/>
        </p:nvSpPr>
        <p:spPr bwMode="auto">
          <a:xfrm>
            <a:off x="1524000" y="4396021"/>
            <a:ext cx="2639312" cy="48611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Campagna informativa nei punti vendita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57" name="Text Box 275"/>
          <p:cNvSpPr txBox="1">
            <a:spLocks noChangeArrowheads="1"/>
          </p:cNvSpPr>
          <p:nvPr/>
        </p:nvSpPr>
        <p:spPr bwMode="auto">
          <a:xfrm>
            <a:off x="418687" y="2555479"/>
            <a:ext cx="2936786" cy="42743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E-learning training  sui punti vendita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58" name="Text Box 275"/>
          <p:cNvSpPr txBox="1">
            <a:spLocks noChangeArrowheads="1"/>
          </p:cNvSpPr>
          <p:nvPr/>
        </p:nvSpPr>
        <p:spPr bwMode="auto">
          <a:xfrm>
            <a:off x="600181" y="1183314"/>
            <a:ext cx="3304094" cy="42743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Monitoraggio e supporto ai punti vendita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388749" y="1503030"/>
            <a:ext cx="24169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Associazioni degli operatori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4308263" y="4932731"/>
            <a:ext cx="27362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Genitori con figli minori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1822471" y="4889956"/>
            <a:ext cx="20423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</a:t>
            </a:r>
            <a:r>
              <a:rPr lang="it-IT" sz="800" b="1" dirty="0" err="1" smtClean="0">
                <a:latin typeface="Arial" pitchFamily="34" charset="0"/>
                <a:cs typeface="Arial" pitchFamily="34" charset="0"/>
              </a:rPr>
              <a:t>Retailer</a:t>
            </a:r>
            <a:r>
              <a:rPr lang="it-IT" sz="800" b="1" dirty="0" smtClean="0">
                <a:latin typeface="Arial" pitchFamily="34" charset="0"/>
                <a:cs typeface="Arial" pitchFamily="34" charset="0"/>
              </a:rPr>
              <a:t> e  giocatori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300093" y="2931674"/>
            <a:ext cx="10706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</a:t>
            </a:r>
            <a:r>
              <a:rPr lang="it-IT" sz="800" b="1" dirty="0" err="1" smtClean="0">
                <a:latin typeface="Arial" pitchFamily="34" charset="0"/>
                <a:cs typeface="Arial" pitchFamily="34" charset="0"/>
              </a:rPr>
              <a:t>Retailer</a:t>
            </a:r>
            <a:endParaRPr lang="it-IT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978335" y="1503030"/>
            <a:ext cx="21758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Punti di accesso al gioco</a:t>
            </a:r>
          </a:p>
        </p:txBody>
      </p:sp>
      <p:sp>
        <p:nvSpPr>
          <p:cNvPr id="95" name="Text Box 275"/>
          <p:cNvSpPr txBox="1">
            <a:spLocks noChangeArrowheads="1"/>
          </p:cNvSpPr>
          <p:nvPr/>
        </p:nvSpPr>
        <p:spPr bwMode="auto">
          <a:xfrm>
            <a:off x="5668148" y="2514600"/>
            <a:ext cx="2942452" cy="46831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Campagna di sensibilizzazione 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stampa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, 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affissione e </a:t>
            </a:r>
            <a:r>
              <a:rPr lang="it-IT" sz="1100" b="1" dirty="0" smtClean="0">
                <a:solidFill>
                  <a:srgbClr val="FF6600"/>
                </a:solidFill>
                <a:latin typeface="Arial" pitchFamily="34" charset="0"/>
              </a:rPr>
              <a:t>on line</a:t>
            </a:r>
            <a:endParaRPr lang="it-IT" sz="1100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6048744" y="2931674"/>
            <a:ext cx="23667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800" b="1" dirty="0" smtClean="0">
                <a:latin typeface="Arial" pitchFamily="34" charset="0"/>
                <a:cs typeface="Arial" pitchFamily="34" charset="0"/>
              </a:rPr>
              <a:t>TARGET: Comunità</a:t>
            </a:r>
            <a:r>
              <a:rPr lang="it-IT" sz="800" b="1" dirty="0" smtClean="0">
                <a:latin typeface="Arial" pitchFamily="34" charset="0"/>
                <a:cs typeface="Arial" pitchFamily="34" charset="0"/>
              </a:rPr>
              <a:t>, famiglie e minori</a:t>
            </a:r>
          </a:p>
        </p:txBody>
      </p:sp>
      <p:pic>
        <p:nvPicPr>
          <p:cNvPr id="10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46" y="1331578"/>
            <a:ext cx="289659" cy="4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93" y="3420980"/>
            <a:ext cx="1180235" cy="86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80" y="3206448"/>
            <a:ext cx="957219" cy="86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5" descr="C:\Users\k12511\Desktop\Immagine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1" y="5426395"/>
            <a:ext cx="1091000" cy="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uppo 1"/>
          <p:cNvGrpSpPr>
            <a:grpSpLocks/>
          </p:cNvGrpSpPr>
          <p:nvPr/>
        </p:nvGrpSpPr>
        <p:grpSpPr bwMode="auto">
          <a:xfrm>
            <a:off x="1981053" y="5096301"/>
            <a:ext cx="1756998" cy="741637"/>
            <a:chOff x="665513" y="620085"/>
            <a:chExt cx="5284632" cy="1979159"/>
          </a:xfrm>
        </p:grpSpPr>
        <p:pic>
          <p:nvPicPr>
            <p:cNvPr id="119" name="Immagine 118" descr="Cartolina_GSE20111 copi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1673">
              <a:off x="665513" y="1163956"/>
              <a:ext cx="1005290" cy="1435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0" name="Immagine 12" descr="Adesiva-18+-Grande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5778">
              <a:off x="4819846" y="1052676"/>
              <a:ext cx="1130299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Immagine 18" descr="aBrochure-Ricevitor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5650">
              <a:off x="1653656" y="620085"/>
              <a:ext cx="3168650" cy="19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6" descr="C:\Users\k12511\Desktop\Immagine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19090"/>
            <a:ext cx="1387597" cy="8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2" y="1828800"/>
            <a:ext cx="951381" cy="5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Immagin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76" y="5222343"/>
            <a:ext cx="1122346" cy="85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ccia bidirezionale orizzontale 43"/>
          <p:cNvSpPr/>
          <p:nvPr/>
        </p:nvSpPr>
        <p:spPr>
          <a:xfrm rot="18770465">
            <a:off x="3494673" y="3846762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bidirezionale orizzontale 44"/>
          <p:cNvSpPr/>
          <p:nvPr/>
        </p:nvSpPr>
        <p:spPr>
          <a:xfrm rot="2692168">
            <a:off x="3392291" y="1992674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bidirezionale orizzontale 45"/>
          <p:cNvSpPr/>
          <p:nvPr/>
        </p:nvSpPr>
        <p:spPr>
          <a:xfrm rot="1578059">
            <a:off x="5211908" y="3048053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bidirezionale orizzontale 47"/>
          <p:cNvSpPr/>
          <p:nvPr/>
        </p:nvSpPr>
        <p:spPr>
          <a:xfrm rot="20166243">
            <a:off x="3038435" y="2989876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bidirezionale orizzontale 48"/>
          <p:cNvSpPr/>
          <p:nvPr/>
        </p:nvSpPr>
        <p:spPr>
          <a:xfrm rot="2692168">
            <a:off x="4726878" y="3831889"/>
            <a:ext cx="430374" cy="368884"/>
          </a:xfrm>
          <a:prstGeom prst="leftRightArrow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nnuncio 18+ 199x267 2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8" y="304800"/>
            <a:ext cx="4721832" cy="633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Annuncio 18+ 199x267 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8" y="304800"/>
            <a:ext cx="4721831" cy="63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Annuncio 18+ 199x267 20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8" y="304800"/>
            <a:ext cx="4721830" cy="633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6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33517" y="349924"/>
            <a:ext cx="2685884" cy="3830163"/>
            <a:chOff x="133516" y="-105626"/>
            <a:chExt cx="2886089" cy="4245826"/>
          </a:xfrm>
        </p:grpSpPr>
        <p:pic>
          <p:nvPicPr>
            <p:cNvPr id="4" name="Immagine 3" descr="Annuncio 18+ 199x267 201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16" y="266700"/>
              <a:ext cx="2886089" cy="387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sellaDiTesto 1"/>
            <p:cNvSpPr txBox="1"/>
            <p:nvPr/>
          </p:nvSpPr>
          <p:spPr>
            <a:xfrm>
              <a:off x="1233660" y="-105626"/>
              <a:ext cx="885265" cy="409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b="1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2011</a:t>
              </a:r>
              <a:endParaRPr lang="it-IT" b="1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156117" y="1152313"/>
            <a:ext cx="2787484" cy="3993870"/>
            <a:chOff x="3156116" y="847124"/>
            <a:chExt cx="2886089" cy="4270976"/>
          </a:xfrm>
        </p:grpSpPr>
        <p:pic>
          <p:nvPicPr>
            <p:cNvPr id="5" name="Immagine 4" descr="Annuncio 18+ 199x267 201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116" y="1244600"/>
              <a:ext cx="2886089" cy="387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4194951" y="847124"/>
              <a:ext cx="685800" cy="39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b="1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2012</a:t>
              </a:r>
              <a:endParaRPr lang="it-IT" b="1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140619" y="2297668"/>
            <a:ext cx="2698582" cy="3996319"/>
            <a:chOff x="6140616" y="1901576"/>
            <a:chExt cx="2886089" cy="4359524"/>
          </a:xfrm>
        </p:grpSpPr>
        <p:pic>
          <p:nvPicPr>
            <p:cNvPr id="6" name="Immagine 5" descr="Annuncio 18+ 199x267 2013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616" y="2387600"/>
              <a:ext cx="2886089" cy="387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7240761" y="1901576"/>
              <a:ext cx="808008" cy="4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b="1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2013</a:t>
              </a:r>
              <a:endParaRPr lang="it-IT" b="1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435" y="436245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Q&amp;A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685800" y="2667001"/>
            <a:ext cx="7772400" cy="1362075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G</a:t>
            </a:r>
            <a:r>
              <a:rPr lang="en-US" dirty="0" smtClean="0">
                <a:latin typeface="Verdana" charset="0"/>
              </a:rPr>
              <a:t>razie</a:t>
            </a:r>
            <a:endParaRPr lang="en-US" dirty="0">
              <a:latin typeface="Verdan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4E0E06-607A-6146-A940-F5B80214C923}" type="slidenum">
              <a:rPr lang="en-US" sz="1200">
                <a:solidFill>
                  <a:schemeClr val="tx2"/>
                </a:solidFill>
                <a:latin typeface="Verdana" charset="0"/>
              </a:rPr>
              <a:pPr eaLnBrk="1" hangingPunct="1"/>
              <a:t>7</a:t>
            </a:fld>
            <a:endParaRPr lang="en-US" sz="1200">
              <a:solidFill>
                <a:schemeClr val="tx2"/>
              </a:solidFill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TECH Prof Services">
      <a:dk1>
        <a:sysClr val="windowText" lastClr="000000"/>
      </a:dk1>
      <a:lt1>
        <a:sysClr val="window" lastClr="FFFFFF"/>
      </a:lt1>
      <a:dk2>
        <a:srgbClr val="333092"/>
      </a:dk2>
      <a:lt2>
        <a:srgbClr val="B3B8BD"/>
      </a:lt2>
      <a:accent1>
        <a:srgbClr val="0078AE"/>
      </a:accent1>
      <a:accent2>
        <a:srgbClr val="00467F"/>
      </a:accent2>
      <a:accent3>
        <a:srgbClr val="8A2529"/>
      </a:accent3>
      <a:accent4>
        <a:srgbClr val="D9531E"/>
      </a:accent4>
      <a:accent5>
        <a:srgbClr val="FDB913"/>
      </a:accent5>
      <a:accent6>
        <a:srgbClr val="F79646"/>
      </a:accent6>
      <a:hlink>
        <a:srgbClr val="B2BB1E"/>
      </a:hlink>
      <a:folHlink>
        <a:srgbClr val="800080"/>
      </a:folHlink>
    </a:clrScheme>
    <a:fontScheme name="GTECH Prof Servic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211</Words>
  <Application>Microsoft Office PowerPoint</Application>
  <PresentationFormat>Presentazione su schermo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Office Theme</vt:lpstr>
      <vt:lpstr>Nero</vt:lpstr>
      <vt:lpstr>Presentazione standard di PowerPoint</vt:lpstr>
      <vt:lpstr>La strategia di sostenibilità</vt:lpstr>
      <vt:lpstr>L’impegno di Lottomatica per un gioco responsabile</vt:lpstr>
      <vt:lpstr>La prevenzione del gioco minorile</vt:lpstr>
      <vt:lpstr>Presentazione standard di PowerPoint</vt:lpstr>
      <vt:lpstr>Presentazione standard di PowerPoint</vt:lpstr>
      <vt:lpstr>Grazie</vt:lpstr>
    </vt:vector>
  </TitlesOfParts>
  <Company>GTECH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GTECH</dc:creator>
  <cp:lastModifiedBy>Zompetti Teresa</cp:lastModifiedBy>
  <cp:revision>159</cp:revision>
  <cp:lastPrinted>2013-10-30T13:16:57Z</cp:lastPrinted>
  <dcterms:created xsi:type="dcterms:W3CDTF">2011-07-06T15:00:46Z</dcterms:created>
  <dcterms:modified xsi:type="dcterms:W3CDTF">2013-10-30T15:46:21Z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0008009c0b0000000000010251200207f7000400038000</vt:lpwstr>
  </property>
</Properties>
</file>